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79" r:id="rId3"/>
    <p:sldId id="280" r:id="rId4"/>
    <p:sldId id="281" r:id="rId5"/>
    <p:sldId id="284" r:id="rId6"/>
    <p:sldId id="285" r:id="rId7"/>
    <p:sldId id="286" r:id="rId8"/>
    <p:sldId id="257" r:id="rId9"/>
    <p:sldId id="28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325" r:id="rId19"/>
    <p:sldId id="299" r:id="rId20"/>
    <p:sldId id="266" r:id="rId21"/>
    <p:sldId id="288" r:id="rId22"/>
    <p:sldId id="290" r:id="rId23"/>
    <p:sldId id="291" r:id="rId24"/>
    <p:sldId id="267" r:id="rId25"/>
    <p:sldId id="268" r:id="rId26"/>
    <p:sldId id="269" r:id="rId27"/>
    <p:sldId id="270" r:id="rId28"/>
    <p:sldId id="271" r:id="rId29"/>
    <p:sldId id="304" r:id="rId30"/>
    <p:sldId id="292" r:id="rId31"/>
    <p:sldId id="294" r:id="rId32"/>
    <p:sldId id="295" r:id="rId33"/>
    <p:sldId id="296" r:id="rId34"/>
    <p:sldId id="300" r:id="rId35"/>
    <p:sldId id="298" r:id="rId36"/>
    <p:sldId id="301" r:id="rId37"/>
    <p:sldId id="297" r:id="rId38"/>
    <p:sldId id="303" r:id="rId39"/>
    <p:sldId id="293" r:id="rId40"/>
    <p:sldId id="302" r:id="rId41"/>
    <p:sldId id="305" r:id="rId42"/>
    <p:sldId id="306" r:id="rId43"/>
    <p:sldId id="309" r:id="rId44"/>
    <p:sldId id="310" r:id="rId45"/>
    <p:sldId id="307" r:id="rId46"/>
    <p:sldId id="308" r:id="rId47"/>
    <p:sldId id="311" r:id="rId48"/>
    <p:sldId id="312" r:id="rId49"/>
    <p:sldId id="315" r:id="rId50"/>
    <p:sldId id="320" r:id="rId51"/>
    <p:sldId id="321" r:id="rId52"/>
    <p:sldId id="323" r:id="rId53"/>
    <p:sldId id="324" r:id="rId54"/>
    <p:sldId id="313" r:id="rId55"/>
    <p:sldId id="314" r:id="rId56"/>
    <p:sldId id="317" r:id="rId57"/>
    <p:sldId id="318" r:id="rId58"/>
    <p:sldId id="319" r:id="rId59"/>
    <p:sldId id="316" r:id="rId60"/>
    <p:sldId id="330" r:id="rId61"/>
    <p:sldId id="326" r:id="rId62"/>
    <p:sldId id="322" r:id="rId63"/>
    <p:sldId id="327" r:id="rId64"/>
    <p:sldId id="328" r:id="rId65"/>
    <p:sldId id="329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2B988-8C18-DD49-9C75-CE6FFD39C86C}">
          <p14:sldIdLst>
            <p14:sldId id="256"/>
            <p14:sldId id="279"/>
          </p14:sldIdLst>
        </p14:section>
        <p14:section name="Genome Features" id="{84A1BF10-A816-FF4A-B021-D932994293C7}">
          <p14:sldIdLst>
            <p14:sldId id="280"/>
            <p14:sldId id="281"/>
          </p14:sldIdLst>
        </p14:section>
        <p14:section name="Genome Feature Identification" id="{54272018-CA0F-3840-9A49-BF116FD46DA3}">
          <p14:sldIdLst>
            <p14:sldId id="284"/>
            <p14:sldId id="285"/>
            <p14:sldId id="286"/>
          </p14:sldIdLst>
        </p14:section>
        <p14:section name="Who let the -logues out?" id="{31B7D7BB-3834-1B4F-BE63-179163468BE3}">
          <p14:sldIdLst>
            <p14:sldId id="257"/>
            <p14:sldId id="28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25"/>
            <p14:sldId id="299"/>
            <p14:sldId id="266"/>
          </p14:sldIdLst>
        </p14:section>
        <p14:section name="The Ortholog Conjecture" id="{76A15568-654D-AA4E-A967-D190C970D357}">
          <p14:sldIdLst>
            <p14:sldId id="288"/>
            <p14:sldId id="290"/>
            <p14:sldId id="291"/>
          </p14:sldIdLst>
        </p14:section>
        <p14:section name="Finding Orthologues" id="{AF634EF0-043C-7349-A92E-8EFF4EA89459}">
          <p14:sldIdLst>
            <p14:sldId id="267"/>
            <p14:sldId id="268"/>
            <p14:sldId id="269"/>
            <p14:sldId id="270"/>
            <p14:sldId id="271"/>
            <p14:sldId id="304"/>
            <p14:sldId id="292"/>
            <p14:sldId id="294"/>
            <p14:sldId id="295"/>
            <p14:sldId id="296"/>
            <p14:sldId id="300"/>
            <p14:sldId id="298"/>
            <p14:sldId id="301"/>
          </p14:sldIdLst>
        </p14:section>
        <p14:section name="Evaluating Orthologue Predictions" id="{386C006D-7EC0-6B44-864A-AA19AD022B77}">
          <p14:sldIdLst>
            <p14:sldId id="297"/>
            <p14:sldId id="303"/>
            <p14:sldId id="293"/>
            <p14:sldId id="302"/>
            <p14:sldId id="305"/>
            <p14:sldId id="306"/>
            <p14:sldId id="309"/>
            <p14:sldId id="310"/>
            <p14:sldId id="307"/>
            <p14:sldId id="308"/>
            <p14:sldId id="311"/>
          </p14:sldIdLst>
        </p14:section>
        <p14:section name="Selection Pressure" id="{FA37201D-36BC-0140-AECD-CF0CF23FCD35}">
          <p14:sldIdLst>
            <p14:sldId id="312"/>
            <p14:sldId id="315"/>
            <p14:sldId id="320"/>
            <p14:sldId id="321"/>
            <p14:sldId id="323"/>
            <p14:sldId id="324"/>
            <p14:sldId id="313"/>
            <p14:sldId id="314"/>
            <p14:sldId id="317"/>
            <p14:sldId id="318"/>
            <p14:sldId id="319"/>
            <p14:sldId id="316"/>
            <p14:sldId id="330"/>
          </p14:sldIdLst>
        </p14:section>
        <p14:section name="Finishing The Hat" id="{E1ED112B-D996-3640-B71F-644C994656D8}">
          <p14:sldIdLst>
            <p14:sldId id="326"/>
            <p14:sldId id="322"/>
            <p14:sldId id="327"/>
            <p14:sldId id="328"/>
            <p14:sldId id="3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862576"/>
    <a:srgbClr val="78A240"/>
    <a:srgbClr val="569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9" autoAdjust="0"/>
    <p:restoredTop sz="94668" autoAdjust="0"/>
  </p:normalViewPr>
  <p:slideViewPr>
    <p:cSldViewPr snapToGrid="0" snapToObjects="1">
      <p:cViewPr>
        <p:scale>
          <a:sx n="140" d="100"/>
          <a:sy n="140" d="100"/>
        </p:scale>
        <p:origin x="-1464" y="-1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-14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E4D98-47E6-44D7-9DDF-A0B840D91C4D}" type="datetimeFigureOut">
              <a:rPr lang="en-US" smtClean="0"/>
              <a:pPr/>
              <a:t>11/03/2014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37090-70A3-46EF-8CBD-4A86EE6C072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74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3AE1-670C-47FE-BBEC-C865878361C6}" type="datetimeFigureOut">
              <a:rPr lang="en-US" smtClean="0"/>
              <a:pPr/>
              <a:t>11/03/2014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C42F5-F9D3-4198-A20D-4EB7C631AFF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9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0363" y="350874"/>
            <a:ext cx="8270536" cy="1531089"/>
          </a:xfrm>
        </p:spPr>
        <p:txBody>
          <a:bodyPr>
            <a:normAutofit/>
          </a:bodyPr>
          <a:lstStyle>
            <a:lvl1pPr>
              <a:defRPr sz="4800" baseline="0">
                <a:solidFill>
                  <a:srgbClr val="862576"/>
                </a:solidFill>
              </a:defRPr>
            </a:lvl1pPr>
          </a:lstStyle>
          <a:p>
            <a:r>
              <a:rPr lang="en-GB" dirty="0" smtClean="0"/>
              <a:t>Click to edit the title of your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363" y="3476851"/>
            <a:ext cx="6007395" cy="73365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864"/>
              </a:spcBef>
              <a:spcAft>
                <a:spcPts val="0"/>
              </a:spcAft>
              <a:buNone/>
              <a:defRPr sz="32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A presentation by presenter’s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JHI_logo_VERT_RGB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7600" y="2185893"/>
            <a:ext cx="1322832" cy="2645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070651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4794218"/>
          </a:xfrm>
        </p:spPr>
        <p:txBody>
          <a:bodyPr/>
          <a:lstStyle>
            <a:lvl1pPr marL="396000" indent="-280800">
              <a:buFont typeface="Wingdings" pitchFamily="2" charset="2"/>
              <a:buChar char="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7"/>
          <p:cNvSpPr>
            <a:spLocks noGrp="1"/>
          </p:cNvSpPr>
          <p:nvPr userDrawn="1">
            <p:ph type="title"/>
          </p:nvPr>
        </p:nvSpPr>
        <p:spPr>
          <a:xfrm>
            <a:off x="754922" y="316055"/>
            <a:ext cx="7198231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4912" y="1458913"/>
            <a:ext cx="7198242" cy="1188594"/>
          </a:xfrm>
        </p:spPr>
        <p:txBody>
          <a:bodyPr/>
          <a:lstStyle>
            <a:lvl1pPr marL="0">
              <a:spcAft>
                <a:spcPts val="0"/>
              </a:spcAft>
              <a:buNone/>
              <a:defRPr sz="3200" b="1" baseline="0">
                <a:solidFill>
                  <a:srgbClr val="78A240"/>
                </a:solidFill>
              </a:defRPr>
            </a:lvl1pPr>
          </a:lstStyle>
          <a:p>
            <a:pPr lvl="0"/>
            <a:r>
              <a:rPr lang="en-GB" dirty="0" smtClean="0"/>
              <a:t>Subheading if required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140558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213200"/>
            <a:ext cx="7140558" cy="4341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48176" y="5547600"/>
            <a:ext cx="2589823" cy="427834"/>
          </a:xfrm>
        </p:spPr>
        <p:txBody>
          <a:bodyPr lIns="0"/>
          <a:lstStyle>
            <a:lvl1pPr marL="0" indent="0">
              <a:buNone/>
              <a:defRPr sz="1400" b="0" i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79758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213200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59071" y="5514488"/>
            <a:ext cx="3672000" cy="342330"/>
          </a:xfrm>
        </p:spPr>
        <p:txBody>
          <a:bodyPr/>
          <a:lstStyle>
            <a:lvl1pPr marL="0" indent="0">
              <a:buNone/>
              <a:defRPr sz="1400" b="0" i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559071" y="304685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97441" y="3852655"/>
            <a:ext cx="3600000" cy="2005200"/>
          </a:xfrm>
        </p:spPr>
        <p:txBody>
          <a:bodyPr lIns="0">
            <a:normAutofit/>
          </a:bodyPr>
          <a:lstStyle>
            <a:lvl1pPr marL="0" indent="0">
              <a:buNone/>
              <a:defRPr sz="2200" b="0" i="0" baseline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 or to enter associated text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78809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11750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97442" y="3661200"/>
            <a:ext cx="3600000" cy="2207972"/>
          </a:xfrm>
        </p:spPr>
        <p:txBody>
          <a:bodyPr lIns="0" tIns="0">
            <a:normAutofit/>
          </a:bodyPr>
          <a:lstStyle>
            <a:lvl1pPr marL="0" indent="0">
              <a:buNone/>
              <a:defRPr sz="2200" b="0" i="0" baseline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 or to enter associated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5"/>
          </p:nvPr>
        </p:nvSpPr>
        <p:spPr>
          <a:xfrm>
            <a:off x="4476251" y="111750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/>
          </p:nvPr>
        </p:nvSpPr>
        <p:spPr>
          <a:xfrm>
            <a:off x="4476251" y="3661200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155711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7441" y="1162800"/>
            <a:ext cx="3519377" cy="478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6308" y="1162800"/>
            <a:ext cx="3476846" cy="496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97899" cy="65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442" y="1162800"/>
            <a:ext cx="36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442" y="1803600"/>
            <a:ext cx="3600000" cy="4143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5341" y="1162800"/>
            <a:ext cx="36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5341" y="1803600"/>
            <a:ext cx="3600000" cy="4323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97200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11/03/2014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41658" cy="6552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441" y="1163782"/>
            <a:ext cx="7241659" cy="479421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35D9EA87-F86B-934D-AA7D-293C2A807664}" type="datetimeFigureOut">
              <a:rPr lang="en-US" smtClean="0"/>
              <a:pPr/>
              <a:t>11/03/2014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7308" y="6357600"/>
            <a:ext cx="396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8" r:id="rId4"/>
    <p:sldLayoutId id="2147483659" r:id="rId5"/>
    <p:sldLayoutId id="2147483661" r:id="rId6"/>
    <p:sldLayoutId id="2147483652" r:id="rId7"/>
    <p:sldLayoutId id="2147483653" r:id="rId8"/>
    <p:sldLayoutId id="2147483654" r:id="rId9"/>
    <p:sldLayoutId id="2147483662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862576"/>
          </a:solidFill>
          <a:latin typeface="+mj-lt"/>
          <a:ea typeface="+mj-ea"/>
          <a:cs typeface="+mj-cs"/>
        </a:defRPr>
      </a:lvl1pPr>
    </p:titleStyle>
    <p:bodyStyle>
      <a:lvl1pPr marL="396000" indent="-280800" algn="l" defTabSz="457200" rtl="0" eaLnBrk="1" latinLnBrk="0" hangingPunct="1">
        <a:lnSpc>
          <a:spcPct val="120000"/>
        </a:lnSpc>
        <a:spcBef>
          <a:spcPts val="0"/>
        </a:spcBef>
        <a:spcAft>
          <a:spcPts val="1320"/>
        </a:spcAft>
        <a:buClr>
          <a:schemeClr val="accent3">
            <a:lumMod val="50000"/>
          </a:schemeClr>
        </a:buClr>
        <a:buFont typeface="Wingdings" pitchFamily="2" charset="2"/>
        <a:buChar char="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853200" indent="-280800" algn="l" defTabSz="457200" rtl="0" eaLnBrk="1" latinLnBrk="0" hangingPunct="1">
        <a:spcBef>
          <a:spcPts val="0"/>
        </a:spcBef>
        <a:spcAft>
          <a:spcPts val="1200"/>
        </a:spcAft>
        <a:buClr>
          <a:srgbClr val="0050AA"/>
        </a:buClr>
        <a:buSzPct val="90000"/>
        <a:buFont typeface="Wingdings" pitchFamily="2" charset="2"/>
        <a:buChar char="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75200" indent="-291600" algn="l" defTabSz="457200" rtl="0" eaLnBrk="1" latinLnBrk="0" hangingPunct="1">
        <a:spcBef>
          <a:spcPts val="0"/>
        </a:spcBef>
        <a:spcAft>
          <a:spcPts val="1200"/>
        </a:spcAft>
        <a:buClr>
          <a:srgbClr val="6EA20A"/>
        </a:buClr>
        <a:buFont typeface="Wingdings 3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400" indent="-291600" algn="l" defTabSz="4572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rgbClr val="8E7E75"/>
        </a:buClr>
        <a:buFont typeface="Wingdings" pitchFamily="2" charset="2"/>
        <a:buChar char="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E7E75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bib/bbr03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bib/bbr030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sembl.org/info/genome/compara/homology_method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bioinformatics/18.1.9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dx.doi.org/10.1101/gr.073585.10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cbi.1002784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2073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2073" TargetMode="External"/><Relationship Id="rId3" Type="http://schemas.openxmlformats.org/officeDocument/2006/relationships/hyperlink" Target="http://dx.doi.org/10.1371/journal.pcbi.100278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dx.doi.org/10.1093/bib/bbr05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questfororthologs.org/orthology_databases" TargetMode="Externa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hyperlink" Target="http://multiparanoid.sbc.su.se/" TargetMode="External"/><Relationship Id="rId12" Type="http://schemas.openxmlformats.org/officeDocument/2006/relationships/hyperlink" Target="http://www.treefam.org/" TargetMode="External"/><Relationship Id="rId13" Type="http://schemas.openxmlformats.org/officeDocument/2006/relationships/hyperlink" Target="http://www.ensembl.org/info/genome/compara/index.html" TargetMode="External"/><Relationship Id="rId14" Type="http://schemas.openxmlformats.org/officeDocument/2006/relationships/hyperlink" Target="http://phylomedb.org/" TargetMode="External"/><Relationship Id="rId15" Type="http://schemas.openxmlformats.org/officeDocument/2006/relationships/hyperlink" Target="https://trac.nbic.nl/loft/" TargetMode="External"/><Relationship Id="rId16" Type="http://schemas.openxmlformats.org/officeDocument/2006/relationships/hyperlink" Target="http://dx.doi.org/10.1371/journal.pone.0018755" TargetMode="External"/><Relationship Id="rId17" Type="http://schemas.openxmlformats.org/officeDocument/2006/relationships/hyperlink" Target="http://dx.doi.org/10.1002/bies.201100062" TargetMode="External"/><Relationship Id="rId18" Type="http://schemas.openxmlformats.org/officeDocument/2006/relationships/hyperlink" Target="http://dx.doi.org/10.1093/bib/bbr03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chairbiology.blogspot.co.uk/2012/07/on-reciprocal-best-blast-hits.html" TargetMode="External"/><Relationship Id="rId3" Type="http://schemas.openxmlformats.org/officeDocument/2006/relationships/hyperlink" Target="http://link.springer.com/protocol/10.1007/978-1-59745-515-2_7" TargetMode="External"/><Relationship Id="rId4" Type="http://schemas.openxmlformats.org/officeDocument/2006/relationships/hyperlink" Target="http://inparanoid.sbc.su.se/cgi-bin/index.cgi" TargetMode="External"/><Relationship Id="rId5" Type="http://schemas.openxmlformats.org/officeDocument/2006/relationships/hyperlink" Target="http://roundup.hms.harvard.edu/" TargetMode="External"/><Relationship Id="rId6" Type="http://schemas.openxmlformats.org/officeDocument/2006/relationships/hyperlink" Target="http://www.ncbi.nlm.nih.gov/COG/" TargetMode="External"/><Relationship Id="rId7" Type="http://schemas.openxmlformats.org/officeDocument/2006/relationships/hyperlink" Target="http://eggnog.embl.de/" TargetMode="External"/><Relationship Id="rId8" Type="http://schemas.openxmlformats.org/officeDocument/2006/relationships/hyperlink" Target="http://cegg.unige.ch/orthodb7" TargetMode="External"/><Relationship Id="rId9" Type="http://schemas.openxmlformats.org/officeDocument/2006/relationships/hyperlink" Target="http://orthomcl.org/orthomcl/" TargetMode="External"/><Relationship Id="rId10" Type="http://schemas.openxmlformats.org/officeDocument/2006/relationships/hyperlink" Target="http://omabrowser.org/cgi-bin/gateway.p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nparanoid.sbc.su.se/cgi-bin/index.cgi" TargetMode="External"/><Relationship Id="rId4" Type="http://schemas.openxmlformats.org/officeDocument/2006/relationships/hyperlink" Target="https://github.com/todddeluca/reciprocal_smallest_distance" TargetMode="External"/><Relationship Id="rId5" Type="http://schemas.openxmlformats.org/officeDocument/2006/relationships/hyperlink" Target="http://roundup.hms.harvard.edu/" TargetMode="External"/><Relationship Id="rId6" Type="http://schemas.openxmlformats.org/officeDocument/2006/relationships/hyperlink" Target="http://dx.doi.org/10.1093/nar/gkp931" TargetMode="External"/><Relationship Id="rId7" Type="http://schemas.openxmlformats.org/officeDocument/2006/relationships/hyperlink" Target="http://dx.doi.org/10.1093/bioinformatics/bts00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chairbiology.blogspot.co.uk/2012/07/on-reciprocal-best-blast-hit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nar/28.1.33" TargetMode="Externa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nar/30.7.1575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1/gr.1224503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rthomcl.org/orthomcl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cs.jax.org/homology.shtml" TargetMode="External"/><Relationship Id="rId4" Type="http://schemas.openxmlformats.org/officeDocument/2006/relationships/hyperlink" Target="http://www.ensembl.org/info/genome/compara/index.html" TargetMode="External"/><Relationship Id="rId5" Type="http://schemas.openxmlformats.org/officeDocument/2006/relationships/hyperlink" Target="http://www.treefam.org/" TargetMode="External"/><Relationship Id="rId6" Type="http://schemas.openxmlformats.org/officeDocument/2006/relationships/hyperlink" Target="http://nypg.bio.nyu.edu/orthologid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homologen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s100" TargetMode="Externa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dx.doi.org/10.1038/3505254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s100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18755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18755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0262" TargetMode="Externa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0262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://dx.doi.org/10.1002/bies.201100062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://dx.doi.org/10.1002/bies.201100062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bt0807-883" TargetMode="External"/><Relationship Id="rId4" Type="http://schemas.openxmlformats.org/officeDocument/2006/relationships/hyperlink" Target="http://dx.doi.org/10.1186/1471-2105-5-5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088997.108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q08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.psb.ugent.be/software/details/i--ADHoRe" TargetMode="External"/><Relationship Id="rId4" Type="http://schemas.openxmlformats.org/officeDocument/2006/relationships/hyperlink" Target="http://dx.doi.org/10.1093/nar/gkr123" TargetMode="External"/><Relationship Id="rId5" Type="http://schemas.openxmlformats.org/officeDocument/2006/relationships/hyperlink" Target="http://dx.doi.org/10.1093/nar/gkr955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col.arizona.edu/software/symap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dx.doi.org/10.1093/nar/gkr955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8358" TargetMode="External"/><Relationship Id="rId3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8358" TargetMode="External"/><Relationship Id="rId3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1471-2105-11-461" TargetMode="External"/><Relationship Id="rId4" Type="http://schemas.openxmlformats.org/officeDocument/2006/relationships/hyperlink" Target="http://dx.doi.org/10.1093/gbe/evq048" TargetMode="External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fz.corefacility.ca/panseq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q048" TargetMode="External"/><Relationship Id="rId3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bacus.gene.ucl.ac.uk/software/paml.html" TargetMode="External"/><Relationship Id="rId3" Type="http://schemas.openxmlformats.org/officeDocument/2006/relationships/hyperlink" Target="http://cran.r-project.org/web/packages/seqinr/index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089250.108" TargetMode="External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nar/gkt1123" TargetMode="External"/><Relationship Id="rId4" Type="http://schemas.openxmlformats.org/officeDocument/2006/relationships/hyperlink" Target="http://dx.doi.org/10.1016/j.gde.2005.05.00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86/1471-2105-12-238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dx.doi.org/10.1146/annurev.phyto.44.070505.143444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1644" TargetMode="External"/><Relationship Id="rId4" Type="http://schemas.openxmlformats.org/officeDocument/2006/relationships/hyperlink" Target="http://dx.doi.org/10.1101/gr.5592107" TargetMode="External"/><Relationship Id="rId5" Type="http://schemas.openxmlformats.org/officeDocument/2006/relationships/hyperlink" Target="file://localhost/htp/::dx.doi.org:10.1186:1471-2105-9-455" TargetMode="External"/><Relationship Id="rId6" Type="http://schemas.openxmlformats.org/officeDocument/2006/relationships/hyperlink" Target="http://dx.doi.org/10.1093/nar/gki187" TargetMode="External"/><Relationship Id="rId7" Type="http://schemas.openxmlformats.org/officeDocument/2006/relationships/hyperlink" Target="http://dx.doi.org/10.1038/nrg160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enetwork.org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pal.biology.gatech.edu/" TargetMode="External"/><Relationship Id="rId4" Type="http://schemas.openxmlformats.org/officeDocument/2006/relationships/hyperlink" Target="http://rast.nmpdr.org/" TargetMode="External"/><Relationship Id="rId5" Type="http://schemas.openxmlformats.org/officeDocument/2006/relationships/hyperlink" Target="https://www.basys.ca/" TargetMode="External"/><Relationship Id="rId6" Type="http://schemas.openxmlformats.org/officeDocument/2006/relationships/hyperlink" Target="http://ccb.jhu.edu/software/glimmerhmm/" TargetMode="External"/><Relationship Id="rId7" Type="http://schemas.openxmlformats.org/officeDocument/2006/relationships/hyperlink" Target="http://opal.biology.gatech.edu/gmseuk.html" TargetMode="External"/><Relationship Id="rId8" Type="http://schemas.openxmlformats.org/officeDocument/2006/relationships/hyperlink" Target="http://augustus.gobics.d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cb.jhu.edu/software/glimmer/index.s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2307/2412448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Comparative Genomics and </a:t>
            </a:r>
            <a:r>
              <a:rPr lang="en-US" dirty="0" err="1" smtClean="0"/>
              <a:t>Visualisation</a:t>
            </a:r>
            <a:r>
              <a:rPr lang="en-US" dirty="0" smtClean="0"/>
              <a:t> – Part 2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Leighton Pritchard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163782"/>
            <a:ext cx="8521700" cy="5391754"/>
          </a:xfrm>
        </p:spPr>
        <p:txBody>
          <a:bodyPr>
            <a:normAutofit/>
          </a:bodyPr>
          <a:lstStyle/>
          <a:p>
            <a:r>
              <a:rPr lang="en-US" dirty="0" smtClean="0"/>
              <a:t>Technical terms describing evolutionary relationships </a:t>
            </a:r>
          </a:p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Homologues:</a:t>
            </a:r>
            <a:r>
              <a:rPr lang="en-US" dirty="0" smtClean="0"/>
              <a:t> elements that are similar because they share a common ancestor (</a:t>
            </a:r>
            <a:r>
              <a:rPr lang="en-US" b="1" dirty="0" smtClean="0">
                <a:solidFill>
                  <a:srgbClr val="FF0000"/>
                </a:solidFill>
              </a:rPr>
              <a:t>NOTE: There are NOT degrees of homology!</a:t>
            </a:r>
            <a:r>
              <a:rPr lang="en-US" dirty="0" smtClean="0"/>
              <a:t>)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Analogues: </a:t>
            </a:r>
            <a:r>
              <a:rPr lang="en-US" dirty="0"/>
              <a:t>elements that are </a:t>
            </a:r>
            <a:r>
              <a:rPr lang="en-US" dirty="0" smtClean="0"/>
              <a:t>(functionally?) similar, possibly </a:t>
            </a:r>
            <a:r>
              <a:rPr lang="en-US" dirty="0"/>
              <a:t>through convergent </a:t>
            </a:r>
            <a:r>
              <a:rPr lang="en-US" dirty="0" smtClean="0"/>
              <a:t>evolution and not by sharing common ancestry</a:t>
            </a:r>
          </a:p>
          <a:p>
            <a:r>
              <a:rPr lang="en-US" b="1" dirty="0" err="1" smtClean="0">
                <a:solidFill>
                  <a:srgbClr val="3393FF"/>
                </a:solidFill>
              </a:rPr>
              <a:t>Orthologues</a:t>
            </a:r>
            <a:r>
              <a:rPr lang="en-US" b="1" dirty="0" smtClean="0">
                <a:solidFill>
                  <a:srgbClr val="3393FF"/>
                </a:solidFill>
              </a:rPr>
              <a:t>:</a:t>
            </a:r>
            <a:r>
              <a:rPr lang="en-US" dirty="0" smtClean="0"/>
              <a:t> homologues that diverged through speciation</a:t>
            </a:r>
          </a:p>
          <a:p>
            <a:r>
              <a:rPr lang="en-US" b="1" dirty="0" err="1" smtClean="0">
                <a:solidFill>
                  <a:srgbClr val="3393FF"/>
                </a:solidFill>
              </a:rPr>
              <a:t>Paralogues</a:t>
            </a:r>
            <a:r>
              <a:rPr lang="en-US" b="1" dirty="0" smtClean="0">
                <a:solidFill>
                  <a:srgbClr val="3393FF"/>
                </a:solidFill>
              </a:rPr>
              <a:t>:</a:t>
            </a:r>
            <a:r>
              <a:rPr lang="en-US" dirty="0" smtClean="0"/>
              <a:t> homologues </a:t>
            </a:r>
            <a:r>
              <a:rPr lang="en-US" dirty="0"/>
              <a:t>that diverged through </a:t>
            </a:r>
            <a:r>
              <a:rPr lang="en-US" dirty="0" smtClean="0"/>
              <a:t>duplication within the same genome</a:t>
            </a:r>
          </a:p>
          <a:p>
            <a:r>
              <a:rPr lang="en-US" dirty="0" smtClean="0"/>
              <a:t>(also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co-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orthologues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3393FF"/>
                </a:solidFill>
              </a:rPr>
              <a:t>xenologues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226877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137705" y="1511171"/>
            <a:ext cx="23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ancestral genome feature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377100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22834" y="348712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964" y="348712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134207" y="1871135"/>
            <a:ext cx="2239564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88306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02576" y="2387440"/>
            <a:ext cx="171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06323" y="1501803"/>
            <a:ext cx="141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ancestor: </a:t>
            </a:r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8319" y="34909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9839" y="348712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cxnSp>
        <p:nvCxnSpPr>
          <p:cNvPr id="28" name="Elbow Connector 27"/>
          <p:cNvCxnSpPr>
            <a:stCxn id="22" idx="2"/>
            <a:endCxn id="16" idx="2"/>
          </p:cNvCxnSpPr>
          <p:nvPr/>
        </p:nvCxnSpPr>
        <p:spPr>
          <a:xfrm rot="16200000" flipH="1">
            <a:off x="4148142" y="1833152"/>
            <a:ext cx="12700" cy="4027870"/>
          </a:xfrm>
          <a:prstGeom prst="bentConnector3">
            <a:avLst>
              <a:gd name="adj1" fmla="val 597133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49356" y="4101951"/>
            <a:ext cx="1983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endParaRPr lang="en-US" sz="28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6140" y="5571252"/>
            <a:ext cx="8144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 err="1">
                <a:solidFill>
                  <a:srgbClr val="3393FF"/>
                </a:solidFill>
              </a:rPr>
              <a:t>Orthologues</a:t>
            </a:r>
            <a:r>
              <a:rPr lang="en-US" sz="2400" b="1" dirty="0">
                <a:solidFill>
                  <a:srgbClr val="3393FF"/>
                </a:solidFill>
              </a:rPr>
              <a:t>:</a:t>
            </a:r>
            <a:r>
              <a:rPr lang="en-US" sz="2400" dirty="0"/>
              <a:t> homologues that diverged through speciation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208193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ancestral </a:t>
              </a:r>
              <a:r>
                <a:rPr lang="en-US" dirty="0" err="1" smtClean="0">
                  <a:solidFill>
                    <a:schemeClr val="tx1"/>
                  </a:solidFill>
                </a:rPr>
                <a:t>copy:ftA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580269" y="3596631"/>
            <a:ext cx="754013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40924" y="3426837"/>
            <a:ext cx="2472132" cy="3599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copy 1:ftA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8583" y="3426837"/>
            <a:ext cx="2472132" cy="3599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copy 2:ftA’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>
            <a:stCxn id="6" idx="2"/>
            <a:endCxn id="18" idx="0"/>
          </p:cNvCxnSpPr>
          <p:nvPr/>
        </p:nvCxnSpPr>
        <p:spPr>
          <a:xfrm flipH="1">
            <a:off x="2576990" y="1871135"/>
            <a:ext cx="1796781" cy="1555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9" idx="0"/>
          </p:cNvCxnSpPr>
          <p:nvPr/>
        </p:nvCxnSpPr>
        <p:spPr>
          <a:xfrm>
            <a:off x="4373771" y="1871135"/>
            <a:ext cx="1700878" cy="1555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42491" y="2462150"/>
            <a:ext cx="186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cxnSp>
        <p:nvCxnSpPr>
          <p:cNvPr id="23" name="Elbow Connector 22"/>
          <p:cNvCxnSpPr>
            <a:stCxn id="18" idx="2"/>
            <a:endCxn id="19" idx="2"/>
          </p:cNvCxnSpPr>
          <p:nvPr/>
        </p:nvCxnSpPr>
        <p:spPr>
          <a:xfrm rot="16200000" flipH="1">
            <a:off x="4325819" y="2037971"/>
            <a:ext cx="12700" cy="3497659"/>
          </a:xfrm>
          <a:prstGeom prst="bentConnector3">
            <a:avLst>
              <a:gd name="adj1" fmla="val 6720031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2491" y="4101951"/>
            <a:ext cx="182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8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0987" y="5808966"/>
            <a:ext cx="8600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93FF"/>
                </a:solidFill>
              </a:rPr>
              <a:t>Paralogues</a:t>
            </a:r>
            <a:r>
              <a:rPr lang="en-US" sz="2400" b="1" dirty="0">
                <a:solidFill>
                  <a:srgbClr val="3393FF"/>
                </a:solidFill>
              </a:rPr>
              <a:t>:</a:t>
            </a:r>
            <a:r>
              <a:rPr lang="en-US" sz="2400" dirty="0"/>
              <a:t> homologues that diverged through duplication within the same genome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327592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22834" y="348712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964" y="348712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134207" y="1871135"/>
            <a:ext cx="2239564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88306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0655" y="2241541"/>
            <a:ext cx="127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8709" y="150180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ancestor:ftA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8381" y="34909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03619" y="348712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26287" y="4741850"/>
            <a:ext cx="4025236" cy="359964"/>
            <a:chOff x="2003513" y="1506437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9" name="Straight Connector 28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2444850" y="1506437"/>
              <a:ext cx="1668798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79568" y="4736196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species1:ftA’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310278" y="4756672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323330" y="47552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" name="Straight Arrow Connector 6"/>
          <p:cNvCxnSpPr>
            <a:stCxn id="22" idx="2"/>
            <a:endCxn id="33" idx="0"/>
          </p:cNvCxnSpPr>
          <p:nvPr/>
        </p:nvCxnSpPr>
        <p:spPr>
          <a:xfrm flipH="1">
            <a:off x="1279358" y="3847087"/>
            <a:ext cx="854849" cy="88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2"/>
            <a:endCxn id="38" idx="0"/>
          </p:cNvCxnSpPr>
          <p:nvPr/>
        </p:nvCxnSpPr>
        <p:spPr>
          <a:xfrm>
            <a:off x="2134207" y="3860255"/>
            <a:ext cx="871361" cy="89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532608" y="4756672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45" name="Straight Connector 4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513393" y="475667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cxnSp>
        <p:nvCxnSpPr>
          <p:cNvPr id="49" name="Straight Arrow Connector 48"/>
          <p:cNvCxnSpPr>
            <a:stCxn id="26" idx="2"/>
            <a:endCxn id="47" idx="0"/>
          </p:cNvCxnSpPr>
          <p:nvPr/>
        </p:nvCxnSpPr>
        <p:spPr>
          <a:xfrm>
            <a:off x="6185857" y="3856455"/>
            <a:ext cx="9774" cy="900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70049" y="3860255"/>
            <a:ext cx="186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cxnSp>
        <p:nvCxnSpPr>
          <p:cNvPr id="56" name="Elbow Connector 55"/>
          <p:cNvCxnSpPr>
            <a:stCxn id="47" idx="2"/>
            <a:endCxn id="33" idx="2"/>
          </p:cNvCxnSpPr>
          <p:nvPr/>
        </p:nvCxnSpPr>
        <p:spPr>
          <a:xfrm rot="5400000" flipH="1">
            <a:off x="3727257" y="2657630"/>
            <a:ext cx="20476" cy="4916273"/>
          </a:xfrm>
          <a:prstGeom prst="bentConnector3">
            <a:avLst>
              <a:gd name="adj1" fmla="val -4964099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797759" y="5269855"/>
            <a:ext cx="1469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endParaRPr lang="en-US" sz="20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8276" y="5766190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out-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52" name="Elbow Connector 51"/>
          <p:cNvCxnSpPr>
            <a:stCxn id="46" idx="2"/>
            <a:endCxn id="39" idx="2"/>
          </p:cNvCxnSpPr>
          <p:nvPr/>
        </p:nvCxnSpPr>
        <p:spPr>
          <a:xfrm rot="5400000">
            <a:off x="4585447" y="3530232"/>
            <a:ext cx="12700" cy="3172809"/>
          </a:xfrm>
          <a:prstGeom prst="bentConnector3">
            <a:avLst>
              <a:gd name="adj1" fmla="val 42065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10036" y="5101814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cxnSp>
        <p:nvCxnSpPr>
          <p:cNvPr id="63" name="Elbow Connector 62"/>
          <p:cNvCxnSpPr>
            <a:stCxn id="38" idx="2"/>
            <a:endCxn id="33" idx="2"/>
          </p:cNvCxnSpPr>
          <p:nvPr/>
        </p:nvCxnSpPr>
        <p:spPr>
          <a:xfrm rot="5400000" flipH="1">
            <a:off x="2132943" y="4251943"/>
            <a:ext cx="19039" cy="1726210"/>
          </a:xfrm>
          <a:prstGeom prst="bentConnector3">
            <a:avLst>
              <a:gd name="adj1" fmla="val -187849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206360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22834" y="348712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964" y="348712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134207" y="1871135"/>
            <a:ext cx="2239564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88306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0655" y="2241541"/>
            <a:ext cx="127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8709" y="150180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ancestor:ftA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8381" y="34909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51163" y="348712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26287" y="4741850"/>
            <a:ext cx="4025236" cy="359964"/>
            <a:chOff x="2003513" y="1506437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9" name="Straight Connector 28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2444850" y="1506437"/>
              <a:ext cx="1668798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79568" y="4736196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species1:ftA’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729383" y="4751068"/>
            <a:ext cx="4127691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35" name="Straight Connector 3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511882" y="1511171"/>
              <a:ext cx="1633876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159703" y="475096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310278" y="4756672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915639" y="4736344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915639" y="4726976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23330" y="47552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" name="Straight Arrow Connector 6"/>
          <p:cNvCxnSpPr>
            <a:stCxn id="22" idx="2"/>
            <a:endCxn id="33" idx="0"/>
          </p:cNvCxnSpPr>
          <p:nvPr/>
        </p:nvCxnSpPr>
        <p:spPr>
          <a:xfrm flipH="1">
            <a:off x="1279358" y="3847087"/>
            <a:ext cx="854849" cy="88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2"/>
            <a:endCxn id="38" idx="0"/>
          </p:cNvCxnSpPr>
          <p:nvPr/>
        </p:nvCxnSpPr>
        <p:spPr>
          <a:xfrm>
            <a:off x="2134207" y="3860255"/>
            <a:ext cx="871361" cy="89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37" idx="0"/>
          </p:cNvCxnSpPr>
          <p:nvPr/>
        </p:nvCxnSpPr>
        <p:spPr>
          <a:xfrm flipH="1">
            <a:off x="5841941" y="3847087"/>
            <a:ext cx="320136" cy="90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2"/>
            <a:endCxn id="40" idx="0"/>
          </p:cNvCxnSpPr>
          <p:nvPr/>
        </p:nvCxnSpPr>
        <p:spPr>
          <a:xfrm>
            <a:off x="6162077" y="3847087"/>
            <a:ext cx="1453352" cy="879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20243" y="4003885"/>
            <a:ext cx="186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10036" y="5101814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98641" y="5105528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cxnSp>
        <p:nvCxnSpPr>
          <p:cNvPr id="49" name="Elbow Connector 48"/>
          <p:cNvCxnSpPr>
            <a:stCxn id="37" idx="2"/>
            <a:endCxn id="30" idx="2"/>
          </p:cNvCxnSpPr>
          <p:nvPr/>
        </p:nvCxnSpPr>
        <p:spPr>
          <a:xfrm rot="5400000" flipH="1">
            <a:off x="3551409" y="2829764"/>
            <a:ext cx="18482" cy="4562583"/>
          </a:xfrm>
          <a:prstGeom prst="bentConnector3">
            <a:avLst>
              <a:gd name="adj1" fmla="val -3772503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8" idx="2"/>
            <a:endCxn id="41" idx="2"/>
          </p:cNvCxnSpPr>
          <p:nvPr/>
        </p:nvCxnSpPr>
        <p:spPr>
          <a:xfrm rot="5400000" flipH="1" flipV="1">
            <a:off x="5292231" y="2809645"/>
            <a:ext cx="28259" cy="4601586"/>
          </a:xfrm>
          <a:prstGeom prst="bentConnector3">
            <a:avLst>
              <a:gd name="adj1" fmla="val -3572869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0" idx="2"/>
            <a:endCxn id="39" idx="2"/>
          </p:cNvCxnSpPr>
          <p:nvPr/>
        </p:nvCxnSpPr>
        <p:spPr>
          <a:xfrm rot="16200000" flipH="1">
            <a:off x="2131789" y="4249383"/>
            <a:ext cx="14822" cy="1719684"/>
          </a:xfrm>
          <a:prstGeom prst="bentConnector3">
            <a:avLst>
              <a:gd name="adj1" fmla="val 2879503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6" idx="2"/>
            <a:endCxn id="41" idx="2"/>
          </p:cNvCxnSpPr>
          <p:nvPr/>
        </p:nvCxnSpPr>
        <p:spPr>
          <a:xfrm rot="5400000" flipH="1" flipV="1">
            <a:off x="6721824" y="4225702"/>
            <a:ext cx="14724" cy="1755936"/>
          </a:xfrm>
          <a:prstGeom prst="bentConnector3">
            <a:avLst>
              <a:gd name="adj1" fmla="val -2659624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88248" y="5752574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out-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59" name="Elbow Connector 58"/>
          <p:cNvCxnSpPr>
            <a:stCxn id="38" idx="2"/>
            <a:endCxn id="37" idx="2"/>
          </p:cNvCxnSpPr>
          <p:nvPr/>
        </p:nvCxnSpPr>
        <p:spPr>
          <a:xfrm rot="5400000" flipH="1" flipV="1">
            <a:off x="4421618" y="3704245"/>
            <a:ext cx="4271" cy="2836373"/>
          </a:xfrm>
          <a:prstGeom prst="bentConnector3">
            <a:avLst>
              <a:gd name="adj1" fmla="val -710161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26857" y="5052520"/>
            <a:ext cx="1469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endParaRPr lang="en-US" sz="20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384230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98" y="1163781"/>
            <a:ext cx="8584544" cy="534027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BUT: </a:t>
            </a:r>
            <a:r>
              <a:rPr lang="en-US" dirty="0" smtClean="0">
                <a:solidFill>
                  <a:srgbClr val="FF0000"/>
                </a:solidFill>
              </a:rPr>
              <a:t>biology is not well-behaved: relationships can be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difficult to infer</a:t>
            </a:r>
          </a:p>
          <a:p>
            <a:pPr lvl="1"/>
            <a:r>
              <a:rPr lang="en-US" dirty="0" smtClean="0"/>
              <a:t>Gene loss occurs</a:t>
            </a:r>
          </a:p>
          <a:p>
            <a:pPr lvl="1"/>
            <a:r>
              <a:rPr lang="en-US" dirty="0" smtClean="0"/>
              <a:t>Homologues can diverge – sometimes very widely: hard to </a:t>
            </a:r>
            <a:r>
              <a:rPr lang="en-US" dirty="0" err="1" smtClean="0"/>
              <a:t>recognise</a:t>
            </a:r>
            <a:endParaRPr lang="en-US" dirty="0" smtClean="0"/>
          </a:p>
          <a:p>
            <a:pPr lvl="1"/>
            <a:r>
              <a:rPr lang="en-US" dirty="0" smtClean="0"/>
              <a:t>Reconstructed evolutionary trees for speciation events may not be robust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62957"/>
            <a:ext cx="6647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 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:10.1093/bib/bbr030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09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  <p:cxnSp>
        <p:nvCxnSpPr>
          <p:cNvPr id="69" name="Straight Arrow Connector 68"/>
          <p:cNvCxnSpPr>
            <a:stCxn id="30" idx="2"/>
            <a:endCxn id="65" idx="0"/>
          </p:cNvCxnSpPr>
          <p:nvPr/>
        </p:nvCxnSpPr>
        <p:spPr>
          <a:xfrm>
            <a:off x="1155773" y="3593021"/>
            <a:ext cx="11682" cy="1106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39" idx="2"/>
            <a:endCxn id="66" idx="0"/>
          </p:cNvCxnSpPr>
          <p:nvPr/>
        </p:nvCxnSpPr>
        <p:spPr>
          <a:xfrm flipH="1">
            <a:off x="2859807" y="3607843"/>
            <a:ext cx="15650" cy="1111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1" idx="2"/>
            <a:endCxn id="75" idx="0"/>
          </p:cNvCxnSpPr>
          <p:nvPr/>
        </p:nvCxnSpPr>
        <p:spPr>
          <a:xfrm>
            <a:off x="7174653" y="3587515"/>
            <a:ext cx="53065" cy="1080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6" idx="2"/>
          </p:cNvCxnSpPr>
          <p:nvPr/>
        </p:nvCxnSpPr>
        <p:spPr>
          <a:xfrm flipH="1">
            <a:off x="5409440" y="3602239"/>
            <a:ext cx="9277" cy="126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Multiply 82"/>
          <p:cNvSpPr/>
          <p:nvPr/>
        </p:nvSpPr>
        <p:spPr>
          <a:xfrm>
            <a:off x="5157109" y="3989953"/>
            <a:ext cx="514853" cy="50625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1113119" y="3748401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extensive</a:t>
            </a:r>
            <a:b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divergence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073777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487055" y="243725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9185" y="243725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098428" y="1871135"/>
            <a:ext cx="2275343" cy="566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52527" cy="566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44707" y="2112832"/>
            <a:ext cx="127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8709" y="150180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ancestor:ftA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22602" y="244105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15384" y="243725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08912" y="3407585"/>
            <a:ext cx="3819026" cy="0"/>
          </a:xfrm>
          <a:prstGeom prst="lin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67009" y="3233057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5983" y="3227403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species1:ftA’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296882" y="3412069"/>
            <a:ext cx="3726241" cy="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27202" y="3242275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727202" y="324217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186693" y="3247879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483138" y="3227551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483138" y="3218183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99745" y="324644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" name="Straight Arrow Connector 6"/>
          <p:cNvCxnSpPr>
            <a:stCxn id="22" idx="2"/>
            <a:endCxn id="33" idx="0"/>
          </p:cNvCxnSpPr>
          <p:nvPr/>
        </p:nvCxnSpPr>
        <p:spPr>
          <a:xfrm flipH="1">
            <a:off x="1155773" y="2797217"/>
            <a:ext cx="942655" cy="430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2"/>
            <a:endCxn id="38" idx="0"/>
          </p:cNvCxnSpPr>
          <p:nvPr/>
        </p:nvCxnSpPr>
        <p:spPr>
          <a:xfrm>
            <a:off x="2098428" y="2810385"/>
            <a:ext cx="783555" cy="436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37" idx="0"/>
          </p:cNvCxnSpPr>
          <p:nvPr/>
        </p:nvCxnSpPr>
        <p:spPr>
          <a:xfrm flipH="1">
            <a:off x="5409440" y="2797217"/>
            <a:ext cx="716858" cy="444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2"/>
            <a:endCxn id="40" idx="0"/>
          </p:cNvCxnSpPr>
          <p:nvPr/>
        </p:nvCxnSpPr>
        <p:spPr>
          <a:xfrm>
            <a:off x="6126298" y="2797217"/>
            <a:ext cx="1056630" cy="420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27395" y="2968868"/>
            <a:ext cx="1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6287" y="1175534"/>
            <a:ext cx="7894116" cy="3320671"/>
          </a:xfrm>
          <a:prstGeom prst="rect">
            <a:avLst/>
          </a:prstGeom>
          <a:solidFill>
            <a:srgbClr val="FFFFFF">
              <a:alpha val="7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293262" y="4879501"/>
            <a:ext cx="3819026" cy="0"/>
          </a:xfrm>
          <a:prstGeom prst="lin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51359" y="4704973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40333" y="4699319"/>
            <a:ext cx="1454244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species1:ftA?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171043" y="4719795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184095" y="471835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6195395" y="4862282"/>
            <a:ext cx="1845186" cy="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500596" y="4677764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500596" y="46683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species2:ftA?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64237" y="5301869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cxnSp>
        <p:nvCxnSpPr>
          <p:cNvPr id="88" name="Elbow Connector 87"/>
          <p:cNvCxnSpPr>
            <a:stCxn id="67" idx="2"/>
            <a:endCxn id="74" idx="2"/>
          </p:cNvCxnSpPr>
          <p:nvPr/>
        </p:nvCxnSpPr>
        <p:spPr>
          <a:xfrm rot="5400000" flipH="1" flipV="1">
            <a:off x="5004241" y="2899820"/>
            <a:ext cx="49962" cy="4325778"/>
          </a:xfrm>
          <a:prstGeom prst="bentConnector3">
            <a:avLst>
              <a:gd name="adj1" fmla="val -955598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65570" y="5687782"/>
            <a:ext cx="2072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alibri"/>
                <a:cs typeface="Calibri"/>
              </a:rPr>
              <a:t>(co-)</a:t>
            </a:r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r>
              <a:rPr lang="en-US" sz="2000" b="1" dirty="0" smtClean="0">
                <a:solidFill>
                  <a:srgbClr val="FF0000"/>
                </a:solidFill>
                <a:latin typeface="Calibri"/>
                <a:cs typeface="Calibri"/>
              </a:rPr>
              <a:t>?</a:t>
            </a:r>
          </a:p>
        </p:txBody>
      </p:sp>
      <p:cxnSp>
        <p:nvCxnSpPr>
          <p:cNvPr id="96" name="Elbow Connector 95"/>
          <p:cNvCxnSpPr>
            <a:stCxn id="64" idx="2"/>
            <a:endCxn id="74" idx="2"/>
          </p:cNvCxnSpPr>
          <p:nvPr/>
        </p:nvCxnSpPr>
        <p:spPr>
          <a:xfrm rot="5400000" flipH="1" flipV="1">
            <a:off x="4152512" y="2025339"/>
            <a:ext cx="27209" cy="6051988"/>
          </a:xfrm>
          <a:prstGeom prst="bentConnector3">
            <a:avLst>
              <a:gd name="adj1" fmla="val -364684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64" idx="2"/>
            <a:endCxn id="66" idx="2"/>
          </p:cNvCxnSpPr>
          <p:nvPr/>
        </p:nvCxnSpPr>
        <p:spPr>
          <a:xfrm rot="16200000" flipH="1">
            <a:off x="1992554" y="4212506"/>
            <a:ext cx="14822" cy="1719684"/>
          </a:xfrm>
          <a:prstGeom prst="bentConnector3">
            <a:avLst>
              <a:gd name="adj1" fmla="val 4500439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36769" y="5276320"/>
            <a:ext cx="15568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contemporary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sequence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981147" y="1224804"/>
            <a:ext cx="10891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historical</a:t>
            </a:r>
            <a:b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events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40848" y="5193231"/>
            <a:ext cx="363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out-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paralogues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/co-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orthologues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417" y="6326417"/>
            <a:ext cx="902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Current classifications of </a:t>
            </a:r>
            <a:r>
              <a:rPr lang="en-US" sz="28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orthology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lang="en-US" sz="2800" b="1" dirty="0" err="1" smtClean="0">
                <a:solidFill>
                  <a:srgbClr val="FF0000"/>
                </a:solidFill>
                <a:latin typeface="Calibri"/>
                <a:cs typeface="Calibri"/>
              </a:rPr>
              <a:t>paralogy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 are </a:t>
            </a:r>
            <a:r>
              <a:rPr lang="en-US" sz="2800" b="1" u="sng" dirty="0" smtClean="0">
                <a:solidFill>
                  <a:srgbClr val="FF0000"/>
                </a:solidFill>
                <a:latin typeface="Calibri"/>
                <a:cs typeface="Calibri"/>
              </a:rPr>
              <a:t>inferences</a:t>
            </a:r>
          </a:p>
        </p:txBody>
      </p:sp>
    </p:spTree>
    <p:extLst>
      <p:ext uri="{BB962C8B-B14F-4D97-AF65-F5344CB8AC3E}">
        <p14:creationId xmlns:p14="http://schemas.microsoft.com/office/powerpoint/2010/main" val="152369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98" y="1163781"/>
            <a:ext cx="8584544" cy="534027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BUT: </a:t>
            </a:r>
            <a:r>
              <a:rPr lang="en-US" dirty="0" smtClean="0">
                <a:solidFill>
                  <a:srgbClr val="FF0000"/>
                </a:solidFill>
              </a:rPr>
              <a:t>biology is not well-behaved: relationships can be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difficult to infer</a:t>
            </a:r>
          </a:p>
          <a:p>
            <a:pPr lvl="1"/>
            <a:r>
              <a:rPr lang="en-US" dirty="0" smtClean="0"/>
              <a:t>Gene loss occurs</a:t>
            </a:r>
          </a:p>
          <a:p>
            <a:pPr lvl="1"/>
            <a:r>
              <a:rPr lang="en-US" dirty="0" smtClean="0"/>
              <a:t>Homologues can diverge – sometimes very widely: hard to </a:t>
            </a:r>
            <a:r>
              <a:rPr lang="en-US" dirty="0" err="1" smtClean="0"/>
              <a:t>recognise</a:t>
            </a:r>
            <a:endParaRPr lang="en-US" dirty="0" smtClean="0"/>
          </a:p>
          <a:p>
            <a:pPr lvl="1"/>
            <a:r>
              <a:rPr lang="en-US" dirty="0" smtClean="0"/>
              <a:t>Reconstructed evolutionary trees for speciation events may not be robust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Some resources and tools ‘bend’ definitions, e.g.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Ensembl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Compara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OrthoMCL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82710"/>
            <a:ext cx="71906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>
                <a:hlinkClick r:id="rId2"/>
              </a:rPr>
              <a:t>http://www.ensembl.org/info/genome/compara/ </a:t>
            </a:r>
            <a:r>
              <a:rPr lang="en-US" dirty="0" smtClean="0">
                <a:hlinkClick r:id="rId2"/>
              </a:rPr>
              <a:t>homology_method.html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 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:10.1093/bib/bbr030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o-orthologu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19" y="3983833"/>
            <a:ext cx="4648072" cy="2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1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“</a:t>
            </a:r>
            <a:r>
              <a:rPr lang="en-US" dirty="0" err="1" smtClean="0"/>
              <a:t>Orthology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Frequently abused/misused as a term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 is an evolutionary relationship, often bent into service as a functional descriptor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Strictly defined only for two species or clades!</a:t>
            </a:r>
          </a:p>
          <a:p>
            <a:pPr lvl="1"/>
            <a:r>
              <a:rPr lang="en-US" dirty="0" smtClean="0"/>
              <a:t>(cf. </a:t>
            </a:r>
            <a:r>
              <a:rPr lang="en-US" dirty="0" err="1" smtClean="0"/>
              <a:t>OrthoMCL</a:t>
            </a:r>
            <a:r>
              <a:rPr lang="en-US" dirty="0" smtClean="0"/>
              <a:t>, etc.)</a:t>
            </a:r>
          </a:p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is not transitive </a:t>
            </a:r>
            <a:r>
              <a:rPr lang="en-US" sz="1800" dirty="0" smtClean="0"/>
              <a:t>(A is </a:t>
            </a:r>
            <a:r>
              <a:rPr lang="en-US" sz="1800" dirty="0" err="1" smtClean="0"/>
              <a:t>orthologue</a:t>
            </a:r>
            <a:r>
              <a:rPr lang="en-US" sz="1800" dirty="0" smtClean="0"/>
              <a:t> of </a:t>
            </a:r>
            <a:r>
              <a:rPr lang="en-US" sz="1800" dirty="0"/>
              <a:t>C</a:t>
            </a:r>
            <a:r>
              <a:rPr lang="en-US" sz="1800" dirty="0" smtClean="0"/>
              <a:t> and B is </a:t>
            </a:r>
            <a:r>
              <a:rPr lang="en-US" sz="1800" dirty="0" err="1" smtClean="0"/>
              <a:t>orthologue</a:t>
            </a:r>
            <a:r>
              <a:rPr lang="en-US" sz="1800" dirty="0" smtClean="0"/>
              <a:t> of C does not imply A is an </a:t>
            </a:r>
            <a:r>
              <a:rPr lang="en-US" sz="1800" dirty="0" err="1" smtClean="0"/>
              <a:t>orthologue</a:t>
            </a:r>
            <a:r>
              <a:rPr lang="en-US" sz="1800" dirty="0" smtClean="0"/>
              <a:t> of B)</a:t>
            </a:r>
          </a:p>
          <a:p>
            <a:pPr lvl="1"/>
            <a:r>
              <a:rPr lang="en-US" dirty="0" smtClean="0"/>
              <a:t>(cf. </a:t>
            </a:r>
            <a:r>
              <a:rPr lang="en-US" dirty="0" err="1" smtClean="0"/>
              <a:t>EnsemblCompara</a:t>
            </a:r>
            <a:r>
              <a:rPr lang="en-US" dirty="0" smtClean="0"/>
              <a:t> definitions)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8842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Storm &amp;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Sonnhammer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Bioinformatics.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:10.1093/bioinformatics/18.1.92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99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523021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Part 1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Comparative Genomics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Bulk and Whole Genome Comparisons</a:t>
            </a: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Genome Features</a:t>
            </a:r>
          </a:p>
          <a:p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Who let the –</a:t>
            </a:r>
            <a:r>
              <a:rPr lang="en-US" b="1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logues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out?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Finishing The Hat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7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Ensembl</a:t>
            </a:r>
            <a:r>
              <a:rPr lang="en-US" dirty="0"/>
              <a:t> </a:t>
            </a:r>
            <a:r>
              <a:rPr lang="en-US" dirty="0" err="1" smtClean="0"/>
              <a:t>Compara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8201" y="1163783"/>
            <a:ext cx="3805730" cy="4829662"/>
          </a:xfrm>
        </p:spPr>
        <p:txBody>
          <a:bodyPr>
            <a:normAutofit lnSpcReduction="10000"/>
          </a:bodyPr>
          <a:lstStyle/>
          <a:p>
            <a:r>
              <a:rPr lang="en-US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within_species_paralog</a:t>
            </a:r>
            <a:r>
              <a:rPr 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same-species </a:t>
            </a:r>
            <a:r>
              <a:rPr lang="en-US" dirty="0" err="1" smtClean="0"/>
              <a:t>paralogue</a:t>
            </a:r>
            <a:r>
              <a:rPr lang="en-US" dirty="0" smtClean="0"/>
              <a:t> (in-</a:t>
            </a:r>
            <a:r>
              <a:rPr lang="en-US" dirty="0" err="1" smtClean="0"/>
              <a:t>paralogue</a:t>
            </a:r>
            <a:r>
              <a:rPr lang="en-US" dirty="0" smtClean="0"/>
              <a:t>)</a:t>
            </a:r>
          </a:p>
          <a:p>
            <a:r>
              <a:rPr lang="en-US" sz="1600" b="1" dirty="0" smtClean="0">
                <a:solidFill>
                  <a:srgbClr val="BF6000"/>
                </a:solidFill>
                <a:latin typeface="Courier New"/>
                <a:cs typeface="Courier New"/>
              </a:rPr>
              <a:t>ortholog_one2one: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dirty="0" err="1" smtClean="0"/>
              <a:t>orthologue</a:t>
            </a:r>
            <a:endParaRPr lang="en-US" dirty="0" smtClean="0"/>
          </a:p>
          <a:p>
            <a:r>
              <a:rPr lang="en-US" sz="1600" b="1" dirty="0" smtClean="0">
                <a:solidFill>
                  <a:srgbClr val="BF6000"/>
                </a:solidFill>
                <a:latin typeface="Courier New"/>
                <a:cs typeface="Courier New"/>
              </a:rPr>
              <a:t>ortholog_one2many: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orthologue</a:t>
            </a:r>
            <a:r>
              <a:rPr lang="en-US" dirty="0" smtClean="0"/>
              <a:t>/</a:t>
            </a:r>
            <a:r>
              <a:rPr lang="en-US" dirty="0" err="1" smtClean="0"/>
              <a:t>paralogue</a:t>
            </a:r>
            <a:r>
              <a:rPr lang="en-US" dirty="0" smtClean="0"/>
              <a:t> relationship</a:t>
            </a: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rPr>
              <a:t>orthology_many2many: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orthologue</a:t>
            </a:r>
            <a:r>
              <a:rPr lang="en-US" dirty="0" smtClean="0"/>
              <a:t>/</a:t>
            </a:r>
            <a:r>
              <a:rPr lang="en-US" dirty="0" err="1" smtClean="0"/>
              <a:t>paralogue</a:t>
            </a:r>
            <a:r>
              <a:rPr lang="en-US" dirty="0" smtClean="0"/>
              <a:t> relationship</a:t>
            </a:r>
            <a:endParaRPr lang="en-US" dirty="0"/>
          </a:p>
        </p:txBody>
      </p:sp>
      <p:pic>
        <p:nvPicPr>
          <p:cNvPr id="6" name="Picture 5" descr="ensembl_tree_exampl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46" y="1741851"/>
            <a:ext cx="5484353" cy="3769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7890"/>
            <a:ext cx="660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Vilella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:10.1101/gr.073585.107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069" y="5922558"/>
            <a:ext cx="7546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NOTE: the taxonomy may not always be correct…</a:t>
            </a:r>
          </a:p>
        </p:txBody>
      </p:sp>
    </p:spTree>
    <p:extLst>
      <p:ext uri="{BB962C8B-B14F-4D97-AF65-F5344CB8AC3E}">
        <p14:creationId xmlns:p14="http://schemas.microsoft.com/office/powerpoint/2010/main" val="262796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“The </a:t>
            </a:r>
            <a:r>
              <a:rPr lang="en-US" dirty="0" err="1" smtClean="0"/>
              <a:t>Ortholog</a:t>
            </a:r>
            <a:r>
              <a:rPr lang="en-US" dirty="0" smtClean="0"/>
              <a:t> Conjecture”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635018"/>
          </a:xfrm>
        </p:spPr>
        <p:txBody>
          <a:bodyPr>
            <a:normAutofit/>
          </a:bodyPr>
          <a:lstStyle/>
          <a:p>
            <a:r>
              <a:rPr lang="en-US" dirty="0" smtClean="0"/>
              <a:t>Without duplication, a gene is unlikely to change its basic function, because this would lead to loss of the original function, and this would be harmful.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with the </a:t>
            </a:r>
            <a:r>
              <a:rPr lang="en-US" dirty="0" err="1" smtClean="0"/>
              <a:t>Ortholog</a:t>
            </a:r>
            <a:r>
              <a:rPr lang="en-US" dirty="0" smtClean="0"/>
              <a:t> Conjecture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2941" y="1114705"/>
            <a:ext cx="8609629" cy="500819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Nehrt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et al.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(2011) say:</a:t>
            </a:r>
          </a:p>
          <a:p>
            <a:pPr lvl="1"/>
            <a:r>
              <a:rPr lang="en-US" dirty="0" err="1" smtClean="0"/>
              <a:t>Paralogues</a:t>
            </a:r>
            <a:r>
              <a:rPr lang="en-US" dirty="0" smtClean="0"/>
              <a:t> better predictor of function than </a:t>
            </a:r>
            <a:r>
              <a:rPr lang="en-US" dirty="0" err="1" smtClean="0"/>
              <a:t>orthologues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∴ conjecture is false!</a:t>
            </a:r>
          </a:p>
          <a:p>
            <a:pPr lvl="1"/>
            <a:r>
              <a:rPr lang="en-US" dirty="0" smtClean="0"/>
              <a:t>Cellular context better for protein function inference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Function defined from Gene Ontology (GO)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50114"/>
            <a:ext cx="7639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Nehrt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</a:t>
            </a:r>
            <a:r>
              <a:rPr lang="en-US" sz="2000" b="1" dirty="0" smtClean="0">
                <a:hlinkClick r:id="rId2"/>
              </a:rPr>
              <a:t>10.1371/journal.pcbi.1002073</a:t>
            </a:r>
            <a:endParaRPr lang="en-US" sz="2000" b="1" dirty="0" smtClean="0"/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Chen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(2012)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doi:10.1371/journal.pcbi.1002784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Picture 1" descr="ortholog_conject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1" y="3398678"/>
            <a:ext cx="7753029" cy="271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1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with the </a:t>
            </a:r>
            <a:r>
              <a:rPr lang="en-US" dirty="0" err="1" smtClean="0"/>
              <a:t>Ortholog</a:t>
            </a:r>
            <a:r>
              <a:rPr lang="en-US" dirty="0" smtClean="0"/>
              <a:t> Conjecture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799272" cy="5008196"/>
          </a:xfrm>
        </p:spPr>
        <p:txBody>
          <a:bodyPr>
            <a:normAutofit/>
          </a:bodyPr>
          <a:lstStyle/>
          <a:p>
            <a:r>
              <a:rPr lang="en-US" dirty="0" smtClean="0"/>
              <a:t>But do we understand function well enough to test the conjecture?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Chen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et al.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(2012) say: </a:t>
            </a:r>
            <a:r>
              <a:rPr lang="en-US" b="1" dirty="0" smtClean="0">
                <a:solidFill>
                  <a:srgbClr val="FF0000"/>
                </a:solidFill>
              </a:rPr>
              <a:t>“No”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examination </a:t>
            </a:r>
            <a:r>
              <a:rPr lang="en-US" dirty="0" smtClean="0"/>
              <a:t>of functional </a:t>
            </a:r>
            <a:r>
              <a:rPr lang="en-US" dirty="0"/>
              <a:t>studies of homologs with identical protein sequences reveals </a:t>
            </a:r>
            <a:r>
              <a:rPr lang="en-US" dirty="0">
                <a:solidFill>
                  <a:srgbClr val="BF6000"/>
                </a:solidFill>
              </a:rPr>
              <a:t>experimental biases</a:t>
            </a:r>
            <a:r>
              <a:rPr lang="en-US" dirty="0"/>
              <a:t>, </a:t>
            </a:r>
            <a:r>
              <a:rPr lang="en-US" dirty="0">
                <a:solidFill>
                  <a:srgbClr val="BF6000"/>
                </a:solidFill>
              </a:rPr>
              <a:t>annotation errors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BF6000"/>
                </a:solidFill>
              </a:rPr>
              <a:t>homology</a:t>
            </a:r>
            <a:r>
              <a:rPr lang="en-US" dirty="0">
                <a:solidFill>
                  <a:srgbClr val="BF6000"/>
                </a:solidFill>
              </a:rPr>
              <a:t>-based functional inferences that are labeled in GO as experimental</a:t>
            </a:r>
            <a:r>
              <a:rPr lang="en-US" dirty="0"/>
              <a:t>. These problems </a:t>
            </a:r>
            <a:r>
              <a:rPr lang="en-US" dirty="0" smtClean="0"/>
              <a:t>[…] make </a:t>
            </a:r>
            <a:r>
              <a:rPr lang="en-US" dirty="0"/>
              <a:t>the current GO inappropriate for testing the </a:t>
            </a:r>
            <a:r>
              <a:rPr lang="en-US" dirty="0" err="1"/>
              <a:t>ortholog</a:t>
            </a:r>
            <a:r>
              <a:rPr lang="en-US" dirty="0"/>
              <a:t> </a:t>
            </a:r>
            <a:r>
              <a:rPr lang="en-US" dirty="0" smtClean="0"/>
              <a:t>conjecture”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Expression level similarity is more similar for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orthologues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than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paralogues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</a:rPr>
              <a:t>(but is </a:t>
            </a:r>
            <a:r>
              <a:rPr lang="en-US" sz="1800" b="1" i="1" dirty="0" smtClean="0">
                <a:solidFill>
                  <a:schemeClr val="accent5"/>
                </a:solidFill>
              </a:rPr>
              <a:t>this</a:t>
            </a:r>
            <a:r>
              <a:rPr lang="en-US" sz="1800" b="1" dirty="0" smtClean="0">
                <a:solidFill>
                  <a:schemeClr val="accent5"/>
                </a:solidFill>
              </a:rPr>
              <a:t> “function”…?)</a:t>
            </a:r>
          </a:p>
          <a:p>
            <a:pPr lvl="1"/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50114"/>
            <a:ext cx="7639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Nehrt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</a:t>
            </a:r>
            <a:r>
              <a:rPr lang="en-US" sz="2000" b="1" dirty="0" smtClean="0">
                <a:hlinkClick r:id="rId2"/>
              </a:rPr>
              <a:t>10.1371/journal.pcbi.1002073</a:t>
            </a:r>
            <a:endParaRPr lang="en-US" sz="2000" b="1" dirty="0" smtClean="0"/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Chen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(2012)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doi:10.1371/journal.pcbi.1002784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35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“</a:t>
            </a:r>
            <a:r>
              <a:rPr lang="en-US" dirty="0" err="1" smtClean="0"/>
              <a:t>Orthologues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3207040"/>
          </a:xfrm>
        </p:spPr>
        <p:txBody>
          <a:bodyPr>
            <a:normAutofit/>
          </a:bodyPr>
          <a:lstStyle/>
          <a:p>
            <a:r>
              <a:rPr lang="en-US" dirty="0" smtClean="0"/>
              <a:t>The process of finding evolutionary (and/or functional) equivalents of genes across two or more organisms’ genomes.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5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74" y="401864"/>
            <a:ext cx="7391820" cy="655200"/>
          </a:xfrm>
        </p:spPr>
        <p:txBody>
          <a:bodyPr>
            <a:normAutofit/>
          </a:bodyPr>
          <a:lstStyle/>
          <a:p>
            <a:r>
              <a:rPr lang="en-US" dirty="0" smtClean="0"/>
              <a:t>Why are “</a:t>
            </a:r>
            <a:r>
              <a:rPr lang="en-US" dirty="0" err="1" smtClean="0"/>
              <a:t>orthologues</a:t>
            </a:r>
            <a:r>
              <a:rPr lang="en-US" dirty="0" smtClean="0"/>
              <a:t>” so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5996" y="1163782"/>
            <a:ext cx="8584544" cy="5315576"/>
          </a:xfrm>
        </p:spPr>
        <p:txBody>
          <a:bodyPr/>
          <a:lstStyle/>
          <a:p>
            <a:r>
              <a:rPr lang="en-US" dirty="0" err="1" smtClean="0"/>
              <a:t>Orthology</a:t>
            </a:r>
            <a:r>
              <a:rPr lang="en-US" dirty="0" smtClean="0"/>
              <a:t> </a:t>
            </a:r>
            <a:r>
              <a:rPr lang="en-US" dirty="0" err="1" smtClean="0"/>
              <a:t>formalises</a:t>
            </a:r>
            <a:r>
              <a:rPr lang="en-US" dirty="0" smtClean="0"/>
              <a:t> the concept of </a:t>
            </a:r>
            <a:r>
              <a:rPr lang="en-US" b="1" dirty="0" smtClean="0">
                <a:solidFill>
                  <a:schemeClr val="accent5"/>
                </a:solidFill>
              </a:rPr>
              <a:t>corresponding genes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across multiple organisms.</a:t>
            </a:r>
          </a:p>
          <a:p>
            <a:pPr lvl="1"/>
            <a:r>
              <a:rPr lang="en-US" dirty="0" smtClean="0"/>
              <a:t>Evolutionary</a:t>
            </a:r>
          </a:p>
          <a:p>
            <a:pPr lvl="1"/>
            <a:r>
              <a:rPr lang="en-US" dirty="0" smtClean="0"/>
              <a:t>Functional? (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“The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Ortholog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Conjecture”</a:t>
            </a:r>
            <a:r>
              <a:rPr lang="en-US" dirty="0" smtClean="0"/>
              <a:t>)</a:t>
            </a:r>
          </a:p>
          <a:p>
            <a:r>
              <a:rPr lang="en-US" dirty="0" smtClean="0"/>
              <a:t>Applications in: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Comparative genomics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Functional genomics</a:t>
            </a:r>
          </a:p>
          <a:p>
            <a:pPr lvl="1"/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Phylogenetics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Many (&gt;35) databases attempt to describe orthologous relationships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questfororthologs.org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orthology_databases</a:t>
            </a:r>
            <a:endParaRPr lang="en-US" dirty="0" smtClean="0"/>
          </a:p>
        </p:txBody>
      </p:sp>
      <p:pic>
        <p:nvPicPr>
          <p:cNvPr id="6" name="Picture 5" descr="orthology_datab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9" y="1636819"/>
            <a:ext cx="2003513" cy="3446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57890"/>
            <a:ext cx="6011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Dessimoz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</a:t>
            </a:r>
            <a:r>
              <a:rPr lang="it-IT" sz="2000" b="1" dirty="0" smtClean="0">
                <a:hlinkClick r:id="rId4"/>
              </a:rPr>
              <a:t>10.1093</a:t>
            </a:r>
            <a:r>
              <a:rPr lang="it-IT" sz="2000" b="1" dirty="0">
                <a:hlinkClick r:id="rId4"/>
              </a:rPr>
              <a:t>/</a:t>
            </a:r>
            <a:r>
              <a:rPr lang="it-IT" sz="2000" b="1" dirty="0" err="1">
                <a:hlinkClick r:id="rId4"/>
              </a:rPr>
              <a:t>bib</a:t>
            </a:r>
            <a:r>
              <a:rPr lang="it-IT" sz="2000" b="1" dirty="0">
                <a:hlinkClick r:id="rId4"/>
              </a:rPr>
              <a:t>/</a:t>
            </a:r>
            <a:r>
              <a:rPr lang="it-IT" sz="2000" b="1" dirty="0" smtClean="0">
                <a:hlinkClick r:id="rId4"/>
              </a:rPr>
              <a:t>bbr057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002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</a:t>
            </a:r>
            <a:r>
              <a:rPr lang="en-US" dirty="0" err="1" smtClean="0"/>
              <a:t>orthologues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664854" cy="4405479"/>
          </a:xfrm>
        </p:spPr>
        <p:txBody>
          <a:bodyPr/>
          <a:lstStyle/>
          <a:p>
            <a:r>
              <a:rPr lang="en-US" dirty="0" smtClean="0"/>
              <a:t>Many published methods and databases:</a:t>
            </a:r>
          </a:p>
          <a:p>
            <a:pPr lvl="1"/>
            <a:r>
              <a:rPr lang="en-US" dirty="0" smtClean="0"/>
              <a:t>Pairwise between two genomes: </a:t>
            </a:r>
          </a:p>
          <a:p>
            <a:pPr lvl="2"/>
            <a:r>
              <a:rPr lang="en-US" dirty="0" smtClean="0">
                <a:hlinkClick r:id="rId2"/>
              </a:rPr>
              <a:t>RBBH</a:t>
            </a:r>
            <a:r>
              <a:rPr lang="en-US" dirty="0" smtClean="0"/>
              <a:t> (aka BBH, RBH, etc.), </a:t>
            </a:r>
            <a:r>
              <a:rPr lang="en-US" dirty="0" smtClean="0">
                <a:hlinkClick r:id="rId3"/>
              </a:rPr>
              <a:t>RSD</a:t>
            </a:r>
            <a:r>
              <a:rPr lang="en-US" dirty="0" smtClean="0"/>
              <a:t>, </a:t>
            </a:r>
            <a:r>
              <a:rPr lang="en-US" dirty="0" err="1" smtClean="0">
                <a:hlinkClick r:id="rId4"/>
              </a:rPr>
              <a:t>InParanoid</a:t>
            </a:r>
            <a:r>
              <a:rPr lang="en-US" dirty="0" smtClean="0"/>
              <a:t>, </a:t>
            </a:r>
            <a:r>
              <a:rPr lang="en-US" dirty="0" err="1" smtClean="0">
                <a:hlinkClick r:id="rId5"/>
              </a:rPr>
              <a:t>RoundUp</a:t>
            </a:r>
            <a:endParaRPr lang="en-US" dirty="0" smtClean="0"/>
          </a:p>
          <a:p>
            <a:pPr lvl="1"/>
            <a:r>
              <a:rPr lang="en-US" dirty="0" smtClean="0"/>
              <a:t>Multi-genome </a:t>
            </a:r>
          </a:p>
          <a:p>
            <a:pPr lvl="2"/>
            <a:r>
              <a:rPr lang="en-US" dirty="0" smtClean="0"/>
              <a:t>Graph-based: </a:t>
            </a:r>
            <a:r>
              <a:rPr lang="en-US" dirty="0" smtClean="0">
                <a:hlinkClick r:id="rId6"/>
              </a:rPr>
              <a:t>COG</a:t>
            </a:r>
            <a:r>
              <a:rPr lang="en-US" dirty="0" smtClean="0"/>
              <a:t>, </a:t>
            </a:r>
            <a:r>
              <a:rPr lang="en-US" dirty="0" err="1" smtClean="0">
                <a:hlinkClick r:id="rId7"/>
              </a:rPr>
              <a:t>eggNOG</a:t>
            </a:r>
            <a:r>
              <a:rPr lang="en-US" dirty="0" smtClean="0"/>
              <a:t>, </a:t>
            </a:r>
            <a:r>
              <a:rPr lang="en-US" dirty="0" err="1" smtClean="0">
                <a:hlinkClick r:id="rId8"/>
              </a:rPr>
              <a:t>OrthoDB</a:t>
            </a:r>
            <a:r>
              <a:rPr lang="en-US" dirty="0" smtClean="0"/>
              <a:t>, </a:t>
            </a:r>
            <a:r>
              <a:rPr lang="en-US" dirty="0" err="1" smtClean="0">
                <a:hlinkClick r:id="rId9"/>
              </a:rPr>
              <a:t>OrthoMCL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OMA</a:t>
            </a:r>
            <a:r>
              <a:rPr lang="en-US" dirty="0" smtClean="0"/>
              <a:t>, </a:t>
            </a:r>
            <a:r>
              <a:rPr lang="en-US" dirty="0" err="1" smtClean="0">
                <a:hlinkClick r:id="rId11"/>
              </a:rPr>
              <a:t>MultiParanoid</a:t>
            </a:r>
            <a:endParaRPr lang="en-US" dirty="0" smtClean="0"/>
          </a:p>
          <a:p>
            <a:pPr lvl="2"/>
            <a:r>
              <a:rPr lang="en-US" dirty="0" smtClean="0"/>
              <a:t>Tree-based: </a:t>
            </a:r>
            <a:r>
              <a:rPr lang="en-US" dirty="0" smtClean="0">
                <a:hlinkClick r:id="rId12"/>
              </a:rPr>
              <a:t>TreeFam</a:t>
            </a:r>
            <a:r>
              <a:rPr lang="en-US" dirty="0" smtClean="0"/>
              <a:t>, </a:t>
            </a:r>
            <a:r>
              <a:rPr lang="en-US" dirty="0" smtClean="0">
                <a:hlinkClick r:id="rId13"/>
              </a:rPr>
              <a:t>Ensembl Compara</a:t>
            </a:r>
            <a:r>
              <a:rPr lang="en-US" dirty="0" smtClean="0"/>
              <a:t>, </a:t>
            </a:r>
            <a:r>
              <a:rPr lang="en-US" dirty="0" smtClean="0">
                <a:hlinkClick r:id="rId14"/>
              </a:rPr>
              <a:t>PhylomeDB</a:t>
            </a:r>
            <a:r>
              <a:rPr lang="en-US" dirty="0" smtClean="0"/>
              <a:t>, </a:t>
            </a:r>
            <a:r>
              <a:rPr lang="en-US" dirty="0" smtClean="0">
                <a:hlinkClick r:id="rId15"/>
              </a:rPr>
              <a:t>LOFT</a:t>
            </a:r>
            <a:endParaRPr lang="en-US" dirty="0" smtClean="0"/>
          </a:p>
          <a:p>
            <a:r>
              <a:rPr lang="en-US" dirty="0" smtClean="0"/>
              <a:t>Methods may apply different - or refined - definitions of </a:t>
            </a:r>
            <a:r>
              <a:rPr lang="en-US" dirty="0" err="1" smtClean="0"/>
              <a:t>orthology</a:t>
            </a:r>
            <a:r>
              <a:rPr lang="en-US" dirty="0" smtClean="0"/>
              <a:t>, </a:t>
            </a:r>
            <a:r>
              <a:rPr lang="en-US" dirty="0" err="1" smtClean="0"/>
              <a:t>paralogy</a:t>
            </a:r>
            <a:r>
              <a:rPr lang="en-US" dirty="0" smtClean="0"/>
              <a:t>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41245"/>
            <a:ext cx="72704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hlinkClick r:id="rId16"/>
              </a:rPr>
              <a:t>d</a:t>
            </a:r>
            <a:r>
              <a:rPr lang="fr-FR" sz="2000" b="1" dirty="0" smtClean="0">
                <a:hlinkClick r:id="rId16"/>
              </a:rPr>
              <a:t>oi:10.1371/journal.pone.0018755</a:t>
            </a:r>
            <a:r>
              <a:rPr lang="fr-FR" sz="2000" b="1" dirty="0" smtClean="0"/>
              <a:t> </a:t>
            </a: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17"/>
              </a:rPr>
              <a:t>doi:</a:t>
            </a:r>
            <a:r>
              <a:rPr lang="en-US" sz="2000" b="1" dirty="0" smtClean="0">
                <a:hlinkClick r:id="rId17"/>
              </a:rPr>
              <a:t>10.1002</a:t>
            </a:r>
            <a:r>
              <a:rPr lang="en-US" sz="2000" b="1" dirty="0">
                <a:hlinkClick r:id="rId17"/>
              </a:rPr>
              <a:t>/bies.</a:t>
            </a:r>
            <a:r>
              <a:rPr lang="en-US" sz="2000" b="1" dirty="0" smtClean="0">
                <a:hlinkClick r:id="rId17"/>
              </a:rPr>
              <a:t>201100062</a:t>
            </a:r>
            <a:endParaRPr lang="en-US" sz="2000" b="1" dirty="0" smtClean="0"/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18"/>
              </a:rPr>
              <a:t>doi:10.1093/bib/bbr030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5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02" y="1163782"/>
            <a:ext cx="8054980" cy="498633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 smtClean="0"/>
              <a:t> are the gene sequence sets from two organisms</a:t>
            </a:r>
          </a:p>
          <a:p>
            <a:r>
              <a:rPr lang="en-US" dirty="0" smtClean="0"/>
              <a:t>Compare </a:t>
            </a:r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S1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 smtClean="0"/>
              <a:t>, and identify the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most similar pairs of sequences</a:t>
            </a:r>
            <a:r>
              <a:rPr lang="en-US" dirty="0" smtClean="0"/>
              <a:t>: these are “</a:t>
            </a:r>
            <a:r>
              <a:rPr lang="en-US" dirty="0" err="1" smtClean="0"/>
              <a:t>orthologues</a:t>
            </a:r>
            <a:r>
              <a:rPr lang="en-US" dirty="0" smtClean="0"/>
              <a:t>” (or “</a:t>
            </a:r>
            <a:r>
              <a:rPr lang="en-US" dirty="0" smtClean="0">
                <a:solidFill>
                  <a:srgbClr val="FF0000"/>
                </a:solidFill>
              </a:rPr>
              <a:t>putative </a:t>
            </a:r>
            <a:r>
              <a:rPr lang="en-US" dirty="0" err="1" smtClean="0">
                <a:solidFill>
                  <a:srgbClr val="FF0000"/>
                </a:solidFill>
              </a:rPr>
              <a:t>orthologues</a:t>
            </a:r>
            <a:r>
              <a:rPr lang="en-US" dirty="0" smtClean="0"/>
              <a:t>”).</a:t>
            </a:r>
          </a:p>
          <a:p>
            <a:r>
              <a:rPr lang="en-US" dirty="0" smtClean="0"/>
              <a:t>Many similarity measures possible </a:t>
            </a:r>
            <a:r>
              <a:rPr lang="en-US" sz="1800" dirty="0" smtClean="0">
                <a:solidFill>
                  <a:srgbClr val="FF0000"/>
                </a:solidFill>
              </a:rPr>
              <a:t>(which threshold: E-value, bit score, coverage…?)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Reciprocal best BLAST hit (</a:t>
            </a:r>
            <a:r>
              <a:rPr lang="en-US" dirty="0" smtClean="0">
                <a:hlinkClick r:id="rId2"/>
              </a:rPr>
              <a:t>RBBH</a:t>
            </a:r>
            <a:r>
              <a:rPr lang="en-US" dirty="0" smtClean="0"/>
              <a:t>) – used by e.g. </a:t>
            </a:r>
            <a:r>
              <a:rPr lang="en-US" dirty="0" smtClean="0">
                <a:hlinkClick r:id="rId3"/>
              </a:rPr>
              <a:t>InParanoid</a:t>
            </a:r>
            <a:endParaRPr lang="en-US" dirty="0" smtClean="0"/>
          </a:p>
          <a:p>
            <a:pPr lvl="1"/>
            <a:r>
              <a:rPr lang="en-US" dirty="0" smtClean="0"/>
              <a:t>Reciprocal smallest difference (</a:t>
            </a:r>
            <a:r>
              <a:rPr lang="en-US" dirty="0" smtClean="0">
                <a:hlinkClick r:id="rId4"/>
              </a:rPr>
              <a:t>RSD</a:t>
            </a:r>
            <a:r>
              <a:rPr lang="en-US" dirty="0" smtClean="0"/>
              <a:t>) – used by e.g. </a:t>
            </a:r>
            <a:r>
              <a:rPr lang="en-US" dirty="0" smtClean="0">
                <a:hlinkClick r:id="rId5"/>
              </a:rPr>
              <a:t>RoundUp</a:t>
            </a:r>
            <a:endParaRPr lang="en-US" dirty="0" smtClean="0"/>
          </a:p>
          <a:p>
            <a:pPr lvl="1"/>
            <a:r>
              <a:rPr lang="en-US" dirty="0" smtClean="0"/>
              <a:t>and so on…</a:t>
            </a:r>
          </a:p>
          <a:p>
            <a:r>
              <a:rPr lang="en-US" dirty="0" smtClean="0"/>
              <a:t>Can be extended to multi-organism clusters by graph-based approaches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150114"/>
            <a:ext cx="6896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Östlund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hlinkClick r:id="rId6"/>
              </a:rPr>
              <a:t>d</a:t>
            </a:r>
            <a:r>
              <a:rPr lang="fr-FR" sz="2000" b="1" dirty="0" smtClean="0">
                <a:hlinkClick r:id="rId6"/>
              </a:rPr>
              <a:t>oi:</a:t>
            </a:r>
            <a:r>
              <a:rPr lang="fr-FR" sz="2000" b="1" dirty="0">
                <a:hlinkClick r:id="rId6"/>
              </a:rPr>
              <a:t>10.1093/</a:t>
            </a:r>
            <a:r>
              <a:rPr lang="fr-FR" sz="2000" b="1" dirty="0" err="1">
                <a:hlinkClick r:id="rId6"/>
              </a:rPr>
              <a:t>nar</a:t>
            </a:r>
            <a:r>
              <a:rPr lang="fr-FR" sz="2000" b="1" dirty="0">
                <a:hlinkClick r:id="rId6"/>
              </a:rPr>
              <a:t>/gkp931 </a:t>
            </a:r>
            <a:endParaRPr lang="fr-FR" sz="2000" b="1" dirty="0" smtClean="0"/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DeLuca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(2012)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7"/>
              </a:rPr>
              <a:t>doi:</a:t>
            </a:r>
            <a:r>
              <a:rPr lang="en-US" sz="2000" b="1" dirty="0">
                <a:hlinkClick r:id="rId7"/>
              </a:rPr>
              <a:t>10.1093/bioinformatics/</a:t>
            </a:r>
            <a:r>
              <a:rPr lang="en-US" sz="2000" b="1" dirty="0" smtClean="0">
                <a:hlinkClick r:id="rId7"/>
              </a:rPr>
              <a:t>bts006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04992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Reciprocal Best BLAST Hits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86" y="1163782"/>
            <a:ext cx="8677190" cy="54882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/>
              <a:t> are the gene sequence sets from two organisms</a:t>
            </a:r>
          </a:p>
          <a:p>
            <a:r>
              <a:rPr lang="en-US" dirty="0" smtClean="0"/>
              <a:t>BLASTP:</a:t>
            </a:r>
          </a:p>
          <a:p>
            <a:pPr lvl="1"/>
            <a:r>
              <a:rPr lang="en-US" dirty="0" smtClean="0"/>
              <a:t>Query=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dirty="0"/>
              <a:t>,</a:t>
            </a:r>
            <a:r>
              <a:rPr lang="en-US" dirty="0" smtClean="0"/>
              <a:t> Subject=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Query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 smtClean="0"/>
              <a:t>, </a:t>
            </a:r>
            <a:r>
              <a:rPr lang="en-US" dirty="0"/>
              <a:t>Subject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</a:p>
          <a:p>
            <a:pPr lvl="1"/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/>
          </a:p>
          <a:p>
            <a:r>
              <a:rPr lang="en-US" dirty="0" smtClean="0"/>
              <a:t>Optionally filter BLAST hits (e.g. on %identity and %coverage)</a:t>
            </a:r>
          </a:p>
          <a:p>
            <a:r>
              <a:rPr lang="en-US" dirty="0" smtClean="0"/>
              <a:t>Find all pairs of sequences </a:t>
            </a:r>
            <a:r>
              <a:rPr lang="en-US" dirty="0" smtClean="0"/>
              <a:t>{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S2n</a:t>
            </a:r>
            <a:r>
              <a:rPr lang="en-US" dirty="0" smtClean="0"/>
              <a:t>} </a:t>
            </a:r>
            <a:r>
              <a:rPr lang="en-US" dirty="0" smtClean="0"/>
              <a:t>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/>
              <a:t> </a:t>
            </a:r>
            <a:r>
              <a:rPr lang="en-US" dirty="0" smtClean="0"/>
              <a:t>where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S1n</a:t>
            </a:r>
            <a:r>
              <a:rPr lang="en-US" dirty="0" smtClean="0"/>
              <a:t> is the best BLAST match to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S2n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S2n</a:t>
            </a:r>
            <a:r>
              <a:rPr lang="en-US" dirty="0" smtClean="0"/>
              <a:t> is the best BLAST match to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S1n</a:t>
            </a:r>
            <a:r>
              <a:rPr lang="en-US" dirty="0" smtClean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1996552" y="3697069"/>
            <a:ext cx="291056" cy="29105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039759" y="3697069"/>
            <a:ext cx="291056" cy="29105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39759" y="4325704"/>
            <a:ext cx="291056" cy="29105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4" idx="7"/>
            <a:endCxn id="5" idx="1"/>
          </p:cNvCxnSpPr>
          <p:nvPr/>
        </p:nvCxnSpPr>
        <p:spPr>
          <a:xfrm rot="5400000" flipH="1" flipV="1">
            <a:off x="2663683" y="3320994"/>
            <a:ext cx="12700" cy="837399"/>
          </a:xfrm>
          <a:prstGeom prst="curvedConnector3">
            <a:avLst>
              <a:gd name="adj1" fmla="val 2135622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3"/>
            <a:endCxn id="4" idx="5"/>
          </p:cNvCxnSpPr>
          <p:nvPr/>
        </p:nvCxnSpPr>
        <p:spPr>
          <a:xfrm rot="5400000">
            <a:off x="2663684" y="3526802"/>
            <a:ext cx="12700" cy="837399"/>
          </a:xfrm>
          <a:prstGeom prst="curvedConnector3">
            <a:avLst>
              <a:gd name="adj1" fmla="val 2135622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4" idx="3"/>
          </p:cNvCxnSpPr>
          <p:nvPr/>
        </p:nvCxnSpPr>
        <p:spPr>
          <a:xfrm rot="16200000" flipH="1">
            <a:off x="2266821" y="3717855"/>
            <a:ext cx="545292" cy="1000583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824432" y="3618802"/>
            <a:ext cx="291056" cy="29105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867639" y="3618802"/>
            <a:ext cx="291056" cy="29105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67639" y="4247437"/>
            <a:ext cx="291056" cy="29105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urved Connector 22"/>
          <p:cNvCxnSpPr>
            <a:stCxn id="20" idx="7"/>
            <a:endCxn id="21" idx="1"/>
          </p:cNvCxnSpPr>
          <p:nvPr/>
        </p:nvCxnSpPr>
        <p:spPr>
          <a:xfrm rot="5400000" flipH="1" flipV="1">
            <a:off x="5491563" y="3242727"/>
            <a:ext cx="12700" cy="837399"/>
          </a:xfrm>
          <a:prstGeom prst="curvedConnector3">
            <a:avLst>
              <a:gd name="adj1" fmla="val 2135622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21" idx="3"/>
            <a:endCxn id="20" idx="5"/>
          </p:cNvCxnSpPr>
          <p:nvPr/>
        </p:nvCxnSpPr>
        <p:spPr>
          <a:xfrm rot="5400000">
            <a:off x="5491564" y="3448535"/>
            <a:ext cx="12700" cy="837399"/>
          </a:xfrm>
          <a:prstGeom prst="curvedConnector3">
            <a:avLst>
              <a:gd name="adj1" fmla="val 2135622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0" idx="3"/>
          </p:cNvCxnSpPr>
          <p:nvPr/>
        </p:nvCxnSpPr>
        <p:spPr>
          <a:xfrm rot="16200000" flipH="1">
            <a:off x="5094701" y="3639588"/>
            <a:ext cx="545292" cy="100058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7608" y="3225836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0836" y="387741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18716" y="3809439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61573" y="4317991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51837" y="3116348"/>
            <a:ext cx="1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2</a:t>
            </a:r>
            <a:r>
              <a:rPr lang="en-US" sz="1400" b="1" baseline="3000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nd</a:t>
            </a: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best hit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9474" y="4382271"/>
            <a:ext cx="1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2</a:t>
            </a:r>
            <a:r>
              <a:rPr lang="en-US" sz="1400" b="1" baseline="3000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nd</a:t>
            </a: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best hit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39759" y="301827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3"/>
                </a:solidFill>
                <a:cs typeface="Calibri"/>
              </a:rPr>
              <a:t>✔</a:t>
            </a:r>
            <a:endParaRPr lang="en-US" sz="4400" b="1" dirty="0" smtClean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1763" y="2907587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cs typeface="Calibri"/>
              </a:rPr>
              <a:t>✘</a:t>
            </a:r>
            <a:endParaRPr lang="en-US" sz="44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cxnSp>
        <p:nvCxnSpPr>
          <p:cNvPr id="34" name="Curved Connector 33"/>
          <p:cNvCxnSpPr>
            <a:stCxn id="22" idx="4"/>
          </p:cNvCxnSpPr>
          <p:nvPr/>
        </p:nvCxnSpPr>
        <p:spPr>
          <a:xfrm rot="5400000">
            <a:off x="5300892" y="4104656"/>
            <a:ext cx="278439" cy="1146112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1407" y="473540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</p:spTree>
    <p:extLst>
      <p:ext uri="{BB962C8B-B14F-4D97-AF65-F5344CB8AC3E}">
        <p14:creationId xmlns:p14="http://schemas.microsoft.com/office/powerpoint/2010/main" val="226678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Reciprocal Best BLAST Hits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Advantages: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quick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performs </a:t>
            </a:r>
            <a:r>
              <a:rPr lang="en-US" dirty="0"/>
              <a:t>surprisingly well (see later…)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Disadvantages: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misses </a:t>
            </a:r>
            <a:r>
              <a:rPr lang="en-US" dirty="0" err="1" smtClean="0"/>
              <a:t>paralogues</a:t>
            </a:r>
            <a:endParaRPr lang="en-US" dirty="0"/>
          </a:p>
          <a:p>
            <a:pPr lvl="1"/>
            <a:r>
              <a:rPr lang="en-US" dirty="0" smtClean="0"/>
              <a:t>not </a:t>
            </a:r>
            <a:r>
              <a:rPr lang="en-US" dirty="0"/>
              <a:t>good at identifying gene families or *-to-many relationships without more detailed analysis. 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strong theoretical/phylogenetic basis.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9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070651" cy="5452223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Genes:</a:t>
            </a:r>
          </a:p>
          <a:p>
            <a:pPr lvl="1"/>
            <a:r>
              <a:rPr lang="en-US" dirty="0" smtClean="0"/>
              <a:t>translation start</a:t>
            </a:r>
          </a:p>
          <a:p>
            <a:pPr lvl="1"/>
            <a:r>
              <a:rPr lang="en-US" dirty="0" smtClean="0"/>
              <a:t>introns</a:t>
            </a:r>
          </a:p>
          <a:p>
            <a:pPr lvl="1"/>
            <a:r>
              <a:rPr lang="en-US" dirty="0" smtClean="0"/>
              <a:t>exons</a:t>
            </a:r>
          </a:p>
          <a:p>
            <a:pPr lvl="1"/>
            <a:r>
              <a:rPr lang="en-US" dirty="0" smtClean="0"/>
              <a:t>translation stop</a:t>
            </a:r>
          </a:p>
          <a:p>
            <a:pPr lvl="1"/>
            <a:r>
              <a:rPr lang="en-US" dirty="0" smtClean="0"/>
              <a:t>translation terminator</a:t>
            </a:r>
          </a:p>
          <a:p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ncRNA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tRNA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– transfer RNA</a:t>
            </a:r>
          </a:p>
          <a:p>
            <a:pPr lvl="1"/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rRNA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– ribosomal RNA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CRISPRs – bacterial and </a:t>
            </a:r>
            <a:r>
              <a:rPr lang="en-US" dirty="0" err="1" smtClean="0">
                <a:solidFill>
                  <a:srgbClr val="FF0000"/>
                </a:solidFill>
              </a:rPr>
              <a:t>archaeal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defence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(genome editing)</a:t>
            </a:r>
          </a:p>
          <a:p>
            <a:pPr lvl="1"/>
            <a:r>
              <a:rPr lang="en-US" dirty="0" smtClean="0"/>
              <a:t>many other classes (including enhancers)</a:t>
            </a:r>
            <a:endParaRPr lang="en-US" dirty="0"/>
          </a:p>
        </p:txBody>
      </p:sp>
      <p:pic>
        <p:nvPicPr>
          <p:cNvPr id="4" name="Picture 3" descr="euk_ge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68" y="401863"/>
            <a:ext cx="3824794" cy="2870745"/>
          </a:xfrm>
          <a:prstGeom prst="rect">
            <a:avLst/>
          </a:prstGeom>
        </p:spPr>
      </p:pic>
      <p:pic>
        <p:nvPicPr>
          <p:cNvPr id="5" name="Picture 4" descr="tr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33" y="3537413"/>
            <a:ext cx="2458743" cy="299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50" y="1163781"/>
            <a:ext cx="7070651" cy="519468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COG (Clusters of Orthologous Groups; now POG, KOG,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eggNOG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etc.)</a:t>
            </a:r>
          </a:p>
          <a:p>
            <a:r>
              <a:rPr lang="en-US" dirty="0" smtClean="0"/>
              <a:t>Graph extension of RBBH to clusters of mutual RBBH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“Any group of at least three proteins from different genomes, more similar to each other than any other proteins from those genomes, are an orthologous family.”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Conduct RBBH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Collapse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paralogues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Detect “triangles”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Merge triangles having common side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Manual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curation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Databases have many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outparalogues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79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Tatusov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(2000)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oi:10.1093/nar/28.1.33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og_meth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18" y="3516221"/>
            <a:ext cx="3743618" cy="26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3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2947910"/>
          </a:xfrm>
        </p:spPr>
        <p:txBody>
          <a:bodyPr>
            <a:normAutofit/>
          </a:bodyPr>
          <a:lstStyle/>
          <a:p>
            <a:r>
              <a:rPr lang="en-US" dirty="0" smtClean="0"/>
              <a:t>MCL constructs a network from all-</a:t>
            </a:r>
            <a:r>
              <a:rPr lang="en-US" dirty="0" err="1" smtClean="0"/>
              <a:t>vs</a:t>
            </a:r>
            <a:r>
              <a:rPr lang="en-US" dirty="0" smtClean="0"/>
              <a:t>-all BLAST results</a:t>
            </a:r>
          </a:p>
          <a:p>
            <a:r>
              <a:rPr lang="en-US" dirty="0" smtClean="0"/>
              <a:t>Then applies matrix operations: expansion and inflation</a:t>
            </a:r>
          </a:p>
          <a:p>
            <a:r>
              <a:rPr lang="en-US" dirty="0" smtClean="0"/>
              <a:t>Iterative </a:t>
            </a:r>
            <a:r>
              <a:rPr lang="en-US" i="1" dirty="0" smtClean="0"/>
              <a:t>expansion</a:t>
            </a:r>
            <a:r>
              <a:rPr lang="en-US" dirty="0" smtClean="0"/>
              <a:t> and </a:t>
            </a:r>
            <a:r>
              <a:rPr lang="en-US" i="1" dirty="0" smtClean="0"/>
              <a:t>inflation</a:t>
            </a:r>
            <a:r>
              <a:rPr lang="en-US" dirty="0" smtClean="0"/>
              <a:t> until network convergence</a:t>
            </a:r>
          </a:p>
          <a:p>
            <a:endParaRPr lang="en-US" dirty="0"/>
          </a:p>
        </p:txBody>
      </p:sp>
      <p:pic>
        <p:nvPicPr>
          <p:cNvPr id="4" name="Picture 3" descr="t.I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93" y="3842947"/>
            <a:ext cx="1695749" cy="166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938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Enright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(2002)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oi:10.1093/nar/30.7.1575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mc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5" y="3171546"/>
            <a:ext cx="5931578" cy="31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3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MCL</a:t>
            </a:r>
            <a:endParaRPr lang="en-US" dirty="0"/>
          </a:p>
        </p:txBody>
      </p:sp>
      <p:pic>
        <p:nvPicPr>
          <p:cNvPr id="4" name="Picture 3" descr="t.I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" y="1429687"/>
            <a:ext cx="1695749" cy="1667007"/>
          </a:xfrm>
          <a:prstGeom prst="rect">
            <a:avLst/>
          </a:prstGeom>
        </p:spPr>
      </p:pic>
      <p:pic>
        <p:nvPicPr>
          <p:cNvPr id="5" name="Picture 4" descr="t.I14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11" y="1437205"/>
            <a:ext cx="1680452" cy="1651970"/>
          </a:xfrm>
          <a:prstGeom prst="rect">
            <a:avLst/>
          </a:prstGeom>
        </p:spPr>
      </p:pic>
      <p:pic>
        <p:nvPicPr>
          <p:cNvPr id="6" name="Picture 5" descr="t.I14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88" y="1437260"/>
            <a:ext cx="1680341" cy="1651861"/>
          </a:xfrm>
          <a:prstGeom prst="rect">
            <a:avLst/>
          </a:prstGeom>
        </p:spPr>
      </p:pic>
      <p:pic>
        <p:nvPicPr>
          <p:cNvPr id="7" name="Picture 6" descr="t.I14-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183" y="5055234"/>
            <a:ext cx="1688202" cy="1659589"/>
          </a:xfrm>
          <a:prstGeom prst="rect">
            <a:avLst/>
          </a:prstGeom>
        </p:spPr>
      </p:pic>
      <p:pic>
        <p:nvPicPr>
          <p:cNvPr id="8" name="Picture 7" descr="t.I14-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7" y="5049591"/>
            <a:ext cx="1699683" cy="1670875"/>
          </a:xfrm>
          <a:prstGeom prst="rect">
            <a:avLst/>
          </a:prstGeom>
        </p:spPr>
      </p:pic>
      <p:pic>
        <p:nvPicPr>
          <p:cNvPr id="9" name="Picture 8" descr="t.I14-1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75" y="5064906"/>
            <a:ext cx="1668525" cy="1640245"/>
          </a:xfrm>
          <a:prstGeom prst="rect">
            <a:avLst/>
          </a:prstGeom>
        </p:spPr>
      </p:pic>
      <p:pic>
        <p:nvPicPr>
          <p:cNvPr id="10" name="Picture 9" descr="t.I14-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52" y="3241714"/>
            <a:ext cx="1693571" cy="1664867"/>
          </a:xfrm>
          <a:prstGeom prst="rect">
            <a:avLst/>
          </a:prstGeom>
        </p:spPr>
      </p:pic>
      <p:pic>
        <p:nvPicPr>
          <p:cNvPr id="11" name="Picture 10" descr="t.I14-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64" y="3245048"/>
            <a:ext cx="1686788" cy="16581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71818" y="1067928"/>
            <a:ext cx="116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Expansion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2674" y="1068735"/>
            <a:ext cx="99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Inflation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5833" y="194113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46517" y="5571689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60952" y="384155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65833" y="384155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45313" y="1941130"/>
            <a:ext cx="556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→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87752" y="5571689"/>
            <a:ext cx="556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→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6796" y="3057048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Input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45652" y="471858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8900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OrthoMCL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02" y="1057064"/>
            <a:ext cx="7995968" cy="490093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http://orthomcl.org/orthomcl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Defines potential </a:t>
            </a:r>
            <a:r>
              <a:rPr lang="en-US" dirty="0" err="1" smtClean="0">
                <a:solidFill>
                  <a:srgbClr val="7CB609"/>
                </a:solidFill>
              </a:rPr>
              <a:t>inparalogue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orthologue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co-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orthologue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pairs (</a:t>
            </a:r>
            <a:r>
              <a:rPr lang="en-US" dirty="0">
                <a:solidFill>
                  <a:srgbClr val="6EA20A"/>
                </a:solidFill>
              </a:rPr>
              <a:t>u</a:t>
            </a:r>
            <a:r>
              <a:rPr lang="en-US" dirty="0" smtClean="0">
                <a:solidFill>
                  <a:srgbClr val="6EA20A"/>
                </a:solidFill>
              </a:rPr>
              <a:t>sing RBBH! </a:t>
            </a:r>
            <a:r>
              <a:rPr lang="en-US" dirty="0" smtClean="0"/>
              <a:t>– see algorithm description in papers directory)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Applies MCL to cluster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inparalogue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orthologue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3C7F"/>
                </a:solidFill>
              </a:rPr>
              <a:t>co-</a:t>
            </a:r>
            <a:r>
              <a:rPr lang="en-US" dirty="0" err="1" smtClean="0">
                <a:solidFill>
                  <a:srgbClr val="003C7F"/>
                </a:solidFill>
              </a:rPr>
              <a:t>orthologue</a:t>
            </a:r>
            <a:r>
              <a:rPr lang="en-US" dirty="0" smtClean="0">
                <a:solidFill>
                  <a:srgbClr val="003C7F"/>
                </a:solidFill>
              </a:rPr>
              <a:t> </a:t>
            </a:r>
            <a:r>
              <a:rPr lang="en-US" dirty="0" smtClean="0"/>
              <a:t>pairs/</a:t>
            </a:r>
          </a:p>
          <a:p>
            <a:r>
              <a:rPr lang="en-US" dirty="0" smtClean="0"/>
              <a:t>Output clusters include both </a:t>
            </a:r>
            <a:r>
              <a:rPr lang="en-US" dirty="0" err="1" smtClean="0"/>
              <a:t>orthologues</a:t>
            </a:r>
            <a:r>
              <a:rPr lang="en-US" dirty="0" smtClean="0"/>
              <a:t> and </a:t>
            </a:r>
            <a:r>
              <a:rPr lang="en-US" dirty="0" err="1" smtClean="0"/>
              <a:t>paralogues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5756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Li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oi:10.1101/gr.1224503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orthomcl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24" y="3621829"/>
            <a:ext cx="4590389" cy="28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of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358" y="1163781"/>
            <a:ext cx="8019142" cy="543114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BLAST-based </a:t>
            </a:r>
            <a:r>
              <a:rPr lang="en-US" dirty="0" err="1" smtClean="0"/>
              <a:t>orthology</a:t>
            </a:r>
            <a:r>
              <a:rPr lang="en-US" dirty="0" smtClean="0"/>
              <a:t> methods (e.g. RBBH, </a:t>
            </a:r>
            <a:r>
              <a:rPr lang="en-US" dirty="0" err="1" smtClean="0"/>
              <a:t>InParanoid</a:t>
            </a:r>
            <a:r>
              <a:rPr lang="en-US" dirty="0" smtClean="0"/>
              <a:t>, COG) are fast!</a:t>
            </a:r>
          </a:p>
          <a:p>
            <a:r>
              <a:rPr lang="en-US" dirty="0" smtClean="0"/>
              <a:t>But they have some drawbacks: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No guarantee that sequence matches are transitive (A may match B at a domain differently than B matches C)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No evolutionary distance model</a:t>
            </a:r>
          </a:p>
          <a:p>
            <a:pPr lvl="1"/>
            <a:r>
              <a:rPr lang="en-US" dirty="0" smtClean="0"/>
              <a:t>Multiple domain matches are not accounted for</a:t>
            </a:r>
          </a:p>
          <a:p>
            <a:r>
              <a:rPr lang="en-US" dirty="0" smtClean="0"/>
              <a:t>These methods find similar sequences, then make assumptions based on similarity and number of matches. </a:t>
            </a:r>
            <a:r>
              <a:rPr lang="en-US" b="1" dirty="0" smtClean="0">
                <a:solidFill>
                  <a:srgbClr val="FF0000"/>
                </a:solidFill>
              </a:rPr>
              <a:t>They do not detect </a:t>
            </a:r>
            <a:r>
              <a:rPr lang="en-US" b="1" dirty="0" err="1" smtClean="0">
                <a:solidFill>
                  <a:srgbClr val="FF0000"/>
                </a:solidFill>
              </a:rPr>
              <a:t>orthologues</a:t>
            </a:r>
            <a:r>
              <a:rPr lang="en-US" b="1" dirty="0" smtClean="0">
                <a:solidFill>
                  <a:srgbClr val="FF0000"/>
                </a:solidFill>
              </a:rPr>
              <a:t> directly</a:t>
            </a:r>
            <a:r>
              <a:rPr lang="en-US" b="1" dirty="0" smtClean="0">
                <a:solidFill>
                  <a:srgbClr val="FF0000"/>
                </a:solidFill>
              </a:rPr>
              <a:t>!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Tree-based methods incorporate: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Evolutionary distance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Direct </a:t>
            </a:r>
            <a:r>
              <a:rPr lang="en-US" dirty="0" err="1" smtClean="0">
                <a:solidFill>
                  <a:srgbClr val="FF0000"/>
                </a:solidFill>
              </a:rPr>
              <a:t>orthologue</a:t>
            </a:r>
            <a:r>
              <a:rPr lang="en-US" dirty="0" smtClean="0">
                <a:solidFill>
                  <a:srgbClr val="FF0000"/>
                </a:solidFill>
              </a:rPr>
              <a:t> detection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5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“</a:t>
            </a:r>
            <a:r>
              <a:rPr lang="en-US" dirty="0" err="1" smtClean="0"/>
              <a:t>Orthologues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Pairwise analysis: RBBH</a:t>
            </a:r>
          </a:p>
          <a:p>
            <a:r>
              <a:rPr lang="en-US" b="1" dirty="0">
                <a:solidFill>
                  <a:srgbClr val="FF8000"/>
                </a:solidFill>
              </a:rPr>
              <a:t>[ACTIVITY]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find_rbbh.ipynb</a:t>
            </a:r>
            <a:r>
              <a:rPr lang="en-US" b="1" dirty="0"/>
              <a:t> </a:t>
            </a:r>
            <a:r>
              <a:rPr lang="en-US" dirty="0" err="1"/>
              <a:t>iPython</a:t>
            </a:r>
            <a:r>
              <a:rPr lang="en-US" dirty="0"/>
              <a:t> notebook</a:t>
            </a:r>
          </a:p>
          <a:p>
            <a:r>
              <a:rPr lang="en-US" dirty="0" smtClean="0">
                <a:solidFill>
                  <a:srgbClr val="003C7F"/>
                </a:solidFill>
              </a:rPr>
              <a:t>Multi-organism analysis: MCL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mcl_orthologues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README.md</a:t>
            </a:r>
            <a:r>
              <a:rPr lang="en-US" dirty="0" smtClean="0"/>
              <a:t> Markdown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mcl_orthologues.ipynb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8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497322" cy="560319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Synteny</a:t>
            </a:r>
            <a:r>
              <a:rPr lang="en-US" dirty="0" smtClean="0"/>
              <a:t>-based: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Homologene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(NCBI): </a:t>
            </a:r>
            <a:endParaRPr lang="en-US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://www.ncbi.nlm.nih.gov/</a:t>
            </a:r>
            <a:r>
              <a:rPr lang="en-US" dirty="0" smtClean="0">
                <a:hlinkClick r:id="rId2"/>
              </a:rPr>
              <a:t>homologene</a:t>
            </a:r>
            <a:endParaRPr lang="en-US" dirty="0" smtClean="0"/>
          </a:p>
          <a:p>
            <a:r>
              <a:rPr lang="en-US" dirty="0" smtClean="0"/>
              <a:t>Manual </a:t>
            </a:r>
            <a:r>
              <a:rPr lang="en-US" dirty="0" err="1" smtClean="0"/>
              <a:t>curation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Mouse Genome Database (MGD):</a:t>
            </a:r>
          </a:p>
          <a:p>
            <a:pPr lvl="2"/>
            <a:r>
              <a:rPr lang="en-US" dirty="0">
                <a:hlinkClick r:id="rId3"/>
              </a:rPr>
              <a:t>http://www.informatics.jax.org/</a:t>
            </a:r>
            <a:r>
              <a:rPr lang="en-US" dirty="0" smtClean="0">
                <a:hlinkClick r:id="rId3"/>
              </a:rPr>
              <a:t>homology.shtml</a:t>
            </a:r>
            <a:endParaRPr lang="en-US" dirty="0" smtClean="0"/>
          </a:p>
          <a:p>
            <a:r>
              <a:rPr lang="en-US" dirty="0" smtClean="0"/>
              <a:t>Tree-based:</a:t>
            </a:r>
          </a:p>
          <a:p>
            <a:pPr lvl="1"/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EnsemblCompara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 (EMBL-EBI):</a:t>
            </a:r>
          </a:p>
          <a:p>
            <a:pPr lvl="2"/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www.ensembl.org</a:t>
            </a:r>
            <a:r>
              <a:rPr lang="en-US" dirty="0">
                <a:hlinkClick r:id="rId4"/>
              </a:rPr>
              <a:t>/info/genome/</a:t>
            </a:r>
            <a:r>
              <a:rPr lang="en-US" dirty="0" err="1">
                <a:hlinkClick r:id="rId4"/>
              </a:rPr>
              <a:t>compara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index.html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TreeFam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(EMBL-EBI):</a:t>
            </a:r>
          </a:p>
          <a:p>
            <a:pPr lvl="2"/>
            <a:r>
              <a:rPr lang="en-US" dirty="0">
                <a:hlinkClick r:id="rId5"/>
              </a:rPr>
              <a:t>http://www.treefam.org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OrthologID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2"/>
            <a:r>
              <a:rPr lang="en-US" dirty="0">
                <a:hlinkClick r:id="rId6"/>
              </a:rPr>
              <a:t>http://</a:t>
            </a:r>
            <a:r>
              <a:rPr lang="en-US" dirty="0" err="1">
                <a:hlinkClick r:id="rId6"/>
              </a:rPr>
              <a:t>nypg.bio.nyu.edu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orthologid</a:t>
            </a:r>
            <a:r>
              <a:rPr lang="en-US" dirty="0">
                <a:hlinkClick r:id="rId6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2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2563973"/>
          </a:xfrm>
        </p:spPr>
        <p:txBody>
          <a:bodyPr>
            <a:normAutofit/>
          </a:bodyPr>
          <a:lstStyle/>
          <a:p>
            <a:r>
              <a:rPr lang="en-US" dirty="0" smtClean="0"/>
              <a:t>Which method works best?</a:t>
            </a:r>
          </a:p>
          <a:p>
            <a:r>
              <a:rPr lang="en-US" sz="2400" dirty="0" smtClean="0"/>
              <a:t>(and what do we mean by “best” anyway?)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247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Predictions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6283" y="1163782"/>
            <a:ext cx="8268121" cy="4794218"/>
          </a:xfrm>
        </p:spPr>
        <p:txBody>
          <a:bodyPr>
            <a:normAutofit/>
          </a:bodyPr>
          <a:lstStyle/>
          <a:p>
            <a:r>
              <a:rPr lang="en-US" dirty="0" smtClean="0"/>
              <a:t>Works the same way for all prediction tools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Define a “validation set” (gold standard), unseen by the prediction tool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Make predictions with the tool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Evaluate confusion matrix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and performance statistics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Sensitivity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Specificity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Accuracy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660410"/>
              </p:ext>
            </p:extLst>
          </p:nvPr>
        </p:nvGraphicFramePr>
        <p:xfrm>
          <a:off x="4698432" y="2376049"/>
          <a:ext cx="3667813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67390"/>
                <a:gridCol w="975734"/>
                <a:gridCol w="12246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r>
                        <a:rPr lang="en-US" dirty="0" err="1" smtClean="0"/>
                        <a:t>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ve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Predict +</a:t>
                      </a:r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ve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TP</a:t>
                      </a:r>
                      <a:endParaRPr lang="en-US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/>
                          </a:solidFill>
                        </a:rPr>
                        <a:t>FP</a:t>
                      </a:r>
                      <a:endParaRPr lang="en-US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Predict -</a:t>
                      </a:r>
                      <a:r>
                        <a:rPr lang="en-US" b="1" dirty="0" err="1" smtClean="0">
                          <a:solidFill>
                            <a:srgbClr val="3366FF"/>
                          </a:solidFill>
                        </a:rPr>
                        <a:t>ve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8000"/>
                          </a:solidFill>
                        </a:rPr>
                        <a:t>FN</a:t>
                      </a:r>
                      <a:endParaRPr lang="en-US" b="1" dirty="0">
                        <a:solidFill>
                          <a:srgbClr val="FF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TN</a:t>
                      </a:r>
                      <a:endParaRPr 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774703"/>
              </p:ext>
            </p:extLst>
          </p:nvPr>
        </p:nvGraphicFramePr>
        <p:xfrm>
          <a:off x="4111857" y="3800873"/>
          <a:ext cx="4902259" cy="23653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04416"/>
                <a:gridCol w="2397843"/>
              </a:tblGrid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FN/(TP+FN)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TP/(TP+FN)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TN/(FP+TN)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discovery</a:t>
                      </a:r>
                      <a:r>
                        <a:rPr lang="en-US" sz="1600" b="0" baseline="0" dirty="0" smtClean="0"/>
                        <a:t> rate (FDR)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FP/(FP+TP)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Accuracy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(TP+TN)/(TP+TN+FP+FN)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69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666" y="1163782"/>
            <a:ext cx="4884496" cy="5034837"/>
          </a:xfrm>
        </p:spPr>
        <p:txBody>
          <a:bodyPr>
            <a:normAutofit/>
          </a:bodyPr>
          <a:lstStyle/>
          <a:p>
            <a:r>
              <a:rPr lang="en-US" dirty="0" smtClean="0"/>
              <a:t>Take advantage of prokaryotic operon structure: conserved </a:t>
            </a:r>
            <a:r>
              <a:rPr lang="en-US" dirty="0" err="1" smtClean="0"/>
              <a:t>syntenic</a:t>
            </a:r>
            <a:r>
              <a:rPr lang="en-US" dirty="0" smtClean="0"/>
              <a:t> triplets likely to be orthologous</a:t>
            </a:r>
          </a:p>
          <a:p>
            <a:r>
              <a:rPr lang="en-US" dirty="0" smtClean="0"/>
              <a:t>Idea: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If the outer pair in a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syntenic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triplet are orthologous, the middle gene is likely to be, too.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Middle genes are </a:t>
            </a:r>
            <a:r>
              <a:rPr lang="en-US" dirty="0" err="1" smtClean="0">
                <a:solidFill>
                  <a:schemeClr val="accent5"/>
                </a:solidFill>
              </a:rPr>
              <a:t>orthologue</a:t>
            </a:r>
            <a:r>
              <a:rPr lang="en-US" dirty="0" smtClean="0">
                <a:solidFill>
                  <a:schemeClr val="accent5"/>
                </a:solidFill>
              </a:rPr>
              <a:t> “gold standard”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RBBH reliably identify middle genes from </a:t>
            </a:r>
            <a:r>
              <a:rPr lang="en-US" dirty="0" err="1" smtClean="0">
                <a:solidFill>
                  <a:srgbClr val="FF0000"/>
                </a:solidFill>
              </a:rPr>
              <a:t>syntenic</a:t>
            </a:r>
            <a:r>
              <a:rPr lang="en-US" dirty="0" smtClean="0">
                <a:solidFill>
                  <a:srgbClr val="FF0000"/>
                </a:solidFill>
              </a:rPr>
              <a:t> triplets?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53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Wolf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/evs100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bbh_ortholog_t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11" y="1163782"/>
            <a:ext cx="3996229" cy="3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1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97" y="1163782"/>
            <a:ext cx="7070651" cy="523021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Regulatory sites</a:t>
            </a:r>
          </a:p>
          <a:p>
            <a:pPr lvl="1"/>
            <a:r>
              <a:rPr lang="en-US" dirty="0" smtClean="0"/>
              <a:t>Transcription start site (TSS)</a:t>
            </a:r>
          </a:p>
          <a:p>
            <a:pPr lvl="1"/>
            <a:r>
              <a:rPr lang="en-US" dirty="0" smtClean="0"/>
              <a:t>RNA polymerase binding sites</a:t>
            </a:r>
          </a:p>
          <a:p>
            <a:pPr lvl="1"/>
            <a:r>
              <a:rPr lang="en-US" dirty="0" smtClean="0"/>
              <a:t>Transcription Factor Binding Sites </a:t>
            </a:r>
            <a:br>
              <a:rPr lang="en-US" dirty="0" smtClean="0"/>
            </a:br>
            <a:r>
              <a:rPr lang="en-US" dirty="0" smtClean="0"/>
              <a:t>(TFBS)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Core, proximal and distal promoter regions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Repetitive Regions and Mobile Elements</a:t>
            </a:r>
          </a:p>
          <a:p>
            <a:pPr lvl="1"/>
            <a:r>
              <a:rPr lang="en-US" dirty="0" smtClean="0"/>
              <a:t>Tandem repeats</a:t>
            </a:r>
          </a:p>
          <a:p>
            <a:pPr lvl="1"/>
            <a:r>
              <a:rPr lang="en-US" dirty="0" smtClean="0"/>
              <a:t>(retro-)transposable elements</a:t>
            </a:r>
          </a:p>
          <a:p>
            <a:pPr lvl="2"/>
            <a:r>
              <a:rPr lang="en-US" i="1" dirty="0" err="1" smtClean="0"/>
              <a:t>Alu</a:t>
            </a:r>
            <a:r>
              <a:rPr lang="en-US" dirty="0" smtClean="0"/>
              <a:t> has ≈50,000 active copies in human genome</a:t>
            </a:r>
          </a:p>
          <a:p>
            <a:pPr lvl="1"/>
            <a:r>
              <a:rPr lang="en-US" dirty="0" smtClean="0"/>
              <a:t>Phage inclusion (bacteria/</a:t>
            </a:r>
            <a:r>
              <a:rPr lang="en-US" dirty="0" err="1" smtClean="0"/>
              <a:t>archaea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3" descr="regulatory_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59" y="1518573"/>
            <a:ext cx="4374612" cy="1988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737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Pennacchio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Rubin (2001)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Nat. Rev. Genet.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doi:10.1038/35052548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2147" y="3118596"/>
            <a:ext cx="229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human v mouse comparison</a:t>
            </a:r>
          </a:p>
        </p:txBody>
      </p:sp>
    </p:spTree>
    <p:extLst>
      <p:ext uri="{BB962C8B-B14F-4D97-AF65-F5344CB8AC3E}">
        <p14:creationId xmlns:p14="http://schemas.microsoft.com/office/powerpoint/2010/main" val="6877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665" y="1163783"/>
            <a:ext cx="8232597" cy="33921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Two well-</a:t>
            </a:r>
            <a:r>
              <a:rPr lang="en-US" dirty="0" err="1" smtClean="0"/>
              <a:t>characterised</a:t>
            </a:r>
            <a:r>
              <a:rPr lang="en-US" dirty="0" smtClean="0"/>
              <a:t> genomes </a:t>
            </a:r>
            <a:br>
              <a:rPr lang="en-US" dirty="0" smtClean="0"/>
            </a:br>
            <a:r>
              <a:rPr lang="en-US" dirty="0" smtClean="0"/>
              <a:t>compared against 573 prokaryotes</a:t>
            </a:r>
          </a:p>
          <a:p>
            <a:r>
              <a:rPr lang="en-US" dirty="0" smtClean="0"/>
              <a:t>Identified RBBH (with permissive </a:t>
            </a:r>
            <a:br>
              <a:rPr lang="en-US" dirty="0" smtClean="0"/>
            </a:br>
            <a:r>
              <a:rPr lang="en-US" dirty="0" smtClean="0"/>
              <a:t>BLAST settings)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“Overwhelming majority” of middle 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genes (counterparts) are BBH</a:t>
            </a:r>
          </a:p>
          <a:p>
            <a:r>
              <a:rPr lang="en-US" dirty="0" smtClean="0">
                <a:solidFill>
                  <a:srgbClr val="537A08"/>
                </a:solidFill>
              </a:rPr>
              <a:t>88-99% of BBH are in </a:t>
            </a:r>
            <a:r>
              <a:rPr lang="en-US" dirty="0" err="1" smtClean="0">
                <a:solidFill>
                  <a:srgbClr val="537A08"/>
                </a:solidFill>
              </a:rPr>
              <a:t>syntenic</a:t>
            </a:r>
            <a:r>
              <a:rPr lang="en-US" dirty="0" smtClean="0">
                <a:solidFill>
                  <a:srgbClr val="537A08"/>
                </a:solidFill>
              </a:rPr>
              <a:t> triplets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Therefore, RBBH reliably finds </a:t>
            </a:r>
            <a:r>
              <a:rPr lang="en-US" dirty="0" err="1" smtClean="0">
                <a:solidFill>
                  <a:srgbClr val="FF0000"/>
                </a:solidFill>
              </a:rPr>
              <a:t>orthologues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53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Wolf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/evs100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bbh_ortholog_t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68" y="1057064"/>
            <a:ext cx="3596373" cy="3332264"/>
          </a:xfrm>
          <a:prstGeom prst="rect">
            <a:avLst/>
          </a:prstGeom>
        </p:spPr>
      </p:pic>
      <p:pic>
        <p:nvPicPr>
          <p:cNvPr id="6" name="Picture 5" descr="bbh_ortholog_test_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8" y="4555934"/>
            <a:ext cx="6985940" cy="20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5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156" y="1163782"/>
            <a:ext cx="8546454" cy="54329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Four </a:t>
            </a:r>
            <a:r>
              <a:rPr lang="en-US" dirty="0" err="1" smtClean="0"/>
              <a:t>orthologue</a:t>
            </a:r>
            <a:r>
              <a:rPr lang="en-US" dirty="0" smtClean="0"/>
              <a:t> prediction algorithms: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RBBH (and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cRBH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RSD (and </a:t>
            </a:r>
            <a:r>
              <a:rPr lang="en-US" dirty="0" err="1" smtClean="0">
                <a:solidFill>
                  <a:srgbClr val="660066"/>
                </a:solidFill>
              </a:rPr>
              <a:t>cRSD</a:t>
            </a:r>
            <a:r>
              <a:rPr lang="en-US" dirty="0" smtClean="0">
                <a:solidFill>
                  <a:srgbClr val="660066"/>
                </a:solidFill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MultiParanoid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OrthoMCL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Tested against 2,723 curated </a:t>
            </a:r>
            <a:r>
              <a:rPr lang="en-US" dirty="0" err="1" smtClean="0">
                <a:solidFill>
                  <a:schemeClr val="accent5"/>
                </a:solidFill>
              </a:rPr>
              <a:t>orthologues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from six </a:t>
            </a:r>
            <a:r>
              <a:rPr lang="en-US" i="1" dirty="0" err="1" smtClean="0"/>
              <a:t>Saccharomycetes</a:t>
            </a:r>
            <a:endParaRPr lang="en-US" i="1" dirty="0" smtClean="0"/>
          </a:p>
          <a:p>
            <a:r>
              <a:rPr lang="en-US" dirty="0" smtClean="0"/>
              <a:t>Rated by:</a:t>
            </a:r>
          </a:p>
          <a:p>
            <a:pPr lvl="1"/>
            <a:r>
              <a:rPr lang="en-US" dirty="0" smtClean="0"/>
              <a:t>Sensitivity: TP/(TP+FN) </a:t>
            </a:r>
            <a:r>
              <a:rPr lang="en-US" dirty="0" smtClean="0">
                <a:solidFill>
                  <a:srgbClr val="FF0000"/>
                </a:solidFill>
              </a:rPr>
              <a:t>– what proportion of </a:t>
            </a:r>
            <a:r>
              <a:rPr lang="en-US" dirty="0" err="1" smtClean="0">
                <a:solidFill>
                  <a:srgbClr val="FF0000"/>
                </a:solidFill>
              </a:rPr>
              <a:t>orthologues</a:t>
            </a:r>
            <a:r>
              <a:rPr lang="en-US" dirty="0" smtClean="0">
                <a:solidFill>
                  <a:srgbClr val="FF0000"/>
                </a:solidFill>
              </a:rPr>
              <a:t> are found</a:t>
            </a:r>
          </a:p>
          <a:p>
            <a:pPr lvl="1"/>
            <a:r>
              <a:rPr lang="en-US" dirty="0" smtClean="0"/>
              <a:t>Specificity: TN/(TN+FP)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– how well are non-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orthologues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excluded</a:t>
            </a:r>
          </a:p>
          <a:p>
            <a:pPr lvl="1"/>
            <a:r>
              <a:rPr lang="en-US" dirty="0" smtClean="0"/>
              <a:t>Accuracy: (TP+TN)/(TP+TN+FP+FN)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– general measure of performance</a:t>
            </a:r>
          </a:p>
          <a:p>
            <a:pPr lvl="1"/>
            <a:r>
              <a:rPr lang="en-US" dirty="0" smtClean="0"/>
              <a:t>FDR: FP/(FP+TP)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– what proportion of predictions are incorrect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27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oi:10.1371/journal.pone.0018755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59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156" y="1163782"/>
            <a:ext cx="8546454" cy="5294108"/>
          </a:xfrm>
        </p:spPr>
        <p:txBody>
          <a:bodyPr/>
          <a:lstStyle/>
          <a:p>
            <a:r>
              <a:rPr lang="en-US" dirty="0" smtClean="0"/>
              <a:t>Four </a:t>
            </a:r>
            <a:r>
              <a:rPr lang="en-US" dirty="0" err="1" smtClean="0"/>
              <a:t>orthologue</a:t>
            </a:r>
            <a:r>
              <a:rPr lang="en-US" dirty="0" smtClean="0"/>
              <a:t> prediction algorithms: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RBBH (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cRBH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RSD (</a:t>
            </a:r>
            <a:r>
              <a:rPr lang="en-US" dirty="0" err="1" smtClean="0">
                <a:solidFill>
                  <a:srgbClr val="660066"/>
                </a:solidFill>
              </a:rPr>
              <a:t>cRSD</a:t>
            </a:r>
            <a:r>
              <a:rPr lang="en-US" dirty="0" smtClean="0">
                <a:solidFill>
                  <a:srgbClr val="660066"/>
                </a:solidFill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MultiParanoid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OrthoMCL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b="1" dirty="0" err="1" smtClean="0">
                <a:solidFill>
                  <a:srgbClr val="FF8000"/>
                </a:solidFill>
              </a:rPr>
              <a:t>cRBH</a:t>
            </a:r>
            <a:r>
              <a:rPr lang="en-US" b="1" dirty="0" smtClean="0">
                <a:solidFill>
                  <a:srgbClr val="FF8000"/>
                </a:solidFill>
              </a:rPr>
              <a:t> most accurate, and specific, with lowest FDR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27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oi:10.1371/journal.pone.0018755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orthologue_acc_fd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85" y="1720192"/>
            <a:ext cx="5635306" cy="1877819"/>
          </a:xfrm>
          <a:prstGeom prst="rect">
            <a:avLst/>
          </a:prstGeom>
        </p:spPr>
      </p:pic>
      <p:pic>
        <p:nvPicPr>
          <p:cNvPr id="6" name="Picture 5" descr="orthologue_acc_fdr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7" y="3492630"/>
            <a:ext cx="5768195" cy="1905349"/>
          </a:xfrm>
          <a:prstGeom prst="rect">
            <a:avLst/>
          </a:prstGeom>
        </p:spPr>
      </p:pic>
      <p:pic>
        <p:nvPicPr>
          <p:cNvPr id="7" name="Picture 6" descr="orthologue_acc_pa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18" y="3615863"/>
            <a:ext cx="2915696" cy="21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7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813" y="1163782"/>
            <a:ext cx="7593907" cy="4794218"/>
          </a:xfrm>
        </p:spPr>
        <p:txBody>
          <a:bodyPr/>
          <a:lstStyle/>
          <a:p>
            <a:r>
              <a:rPr lang="en-US" dirty="0" smtClean="0"/>
              <a:t>Tests of several methods on a number of literature-based benchmarks for: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Correct branching of phylogeny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Grouping by function</a:t>
            </a:r>
          </a:p>
          <a:p>
            <a:pPr lvl="2"/>
            <a:r>
              <a:rPr lang="en-US" dirty="0" smtClean="0"/>
              <a:t>GO similarity</a:t>
            </a:r>
          </a:p>
          <a:p>
            <a:pPr lvl="2"/>
            <a:r>
              <a:rPr lang="en-US" dirty="0" smtClean="0"/>
              <a:t>EC number</a:t>
            </a:r>
          </a:p>
          <a:p>
            <a:pPr lvl="2"/>
            <a:r>
              <a:rPr lang="en-US" dirty="0" smtClean="0"/>
              <a:t>Expression level</a:t>
            </a:r>
          </a:p>
          <a:p>
            <a:pPr lvl="2"/>
            <a:r>
              <a:rPr lang="en-US" dirty="0" smtClean="0"/>
              <a:t>Gene </a:t>
            </a:r>
            <a:r>
              <a:rPr lang="en-US" dirty="0" err="1" smtClean="0"/>
              <a:t>Neighbourhood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874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Altenhoff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Dessimoz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oi:10.1371/journal.pcbi.1000262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altenhof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41" y="1719737"/>
            <a:ext cx="3499355" cy="47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874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Altenhoff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Dessimoz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oi:10.1371/journal.pcbi.1000262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Picture 7" descr="altenhoff_con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5" y="1669813"/>
            <a:ext cx="8658907" cy="778437"/>
          </a:xfrm>
          <a:prstGeom prst="rect">
            <a:avLst/>
          </a:prstGeom>
        </p:spPr>
      </p:pic>
      <p:pic>
        <p:nvPicPr>
          <p:cNvPr id="9" name="Picture 8" descr="altenhoff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8" y="2614824"/>
            <a:ext cx="8948324" cy="31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8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70 gene family test, multiple evolutionary scenarios</a:t>
            </a:r>
          </a:p>
          <a:p>
            <a:r>
              <a:rPr lang="en-US" dirty="0" smtClean="0"/>
              <a:t>Tested databases with associated algorithms:</a:t>
            </a:r>
          </a:p>
        </p:txBody>
      </p:sp>
      <p:pic>
        <p:nvPicPr>
          <p:cNvPr id="5" name="Picture 4" descr="trachana_d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44" y="2257705"/>
            <a:ext cx="4702395" cy="4060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57890"/>
            <a:ext cx="675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oi:10.1002/bies.201100062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78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070651" cy="5212471"/>
          </a:xfrm>
        </p:spPr>
        <p:txBody>
          <a:bodyPr>
            <a:normAutofit/>
          </a:bodyPr>
          <a:lstStyle/>
          <a:p>
            <a:r>
              <a:rPr lang="en-US" dirty="0" smtClean="0"/>
              <a:t>70 gene family test set, multiple evolutionary scenarios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1520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All methods/</a:t>
            </a:r>
            <a:r>
              <a:rPr lang="en-US" dirty="0" err="1" smtClean="0">
                <a:solidFill>
                  <a:srgbClr val="FF0000"/>
                </a:solidFill>
              </a:rPr>
              <a:t>dbs</a:t>
            </a:r>
            <a:r>
              <a:rPr lang="en-US" dirty="0" smtClean="0">
                <a:solidFill>
                  <a:srgbClr val="FF0000"/>
                </a:solidFill>
              </a:rPr>
              <a:t> have strong scope for improvement.</a:t>
            </a:r>
          </a:p>
          <a:p>
            <a:r>
              <a:rPr lang="en-US" b="1" dirty="0" err="1" smtClean="0">
                <a:solidFill>
                  <a:srgbClr val="FF8000"/>
                </a:solidFill>
              </a:rPr>
              <a:t>OrthoMCL</a:t>
            </a:r>
            <a:r>
              <a:rPr lang="en-US" b="1" dirty="0" smtClean="0">
                <a:solidFill>
                  <a:srgbClr val="FF8000"/>
                </a:solidFill>
              </a:rPr>
              <a:t> poor performer, </a:t>
            </a:r>
            <a:r>
              <a:rPr lang="en-US" b="1" dirty="0" err="1" smtClean="0">
                <a:solidFill>
                  <a:srgbClr val="FF8000"/>
                </a:solidFill>
              </a:rPr>
              <a:t>TreeFam</a:t>
            </a:r>
            <a:r>
              <a:rPr lang="en-US" b="1" dirty="0" smtClean="0">
                <a:solidFill>
                  <a:srgbClr val="FF8000"/>
                </a:solidFill>
              </a:rPr>
              <a:t> &amp; </a:t>
            </a:r>
            <a:r>
              <a:rPr lang="en-US" b="1" dirty="0" err="1" smtClean="0">
                <a:solidFill>
                  <a:srgbClr val="FF8000"/>
                </a:solidFill>
              </a:rPr>
              <a:t>eggNOG</a:t>
            </a:r>
            <a:r>
              <a:rPr lang="en-US" b="1" dirty="0" smtClean="0">
                <a:solidFill>
                  <a:srgbClr val="FF8000"/>
                </a:solidFill>
              </a:rPr>
              <a:t> do best</a:t>
            </a:r>
            <a:endParaRPr lang="en-US" b="1" dirty="0">
              <a:solidFill>
                <a:srgbClr val="FF8000"/>
              </a:solidFill>
            </a:endParaRPr>
          </a:p>
        </p:txBody>
      </p:sp>
      <p:pic>
        <p:nvPicPr>
          <p:cNvPr id="4" name="Picture 3" descr="trachana_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38" y="1706648"/>
            <a:ext cx="5891673" cy="35180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75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oi:10.1002/bies.201100062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88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Orthologue</a:t>
            </a:r>
            <a:r>
              <a:rPr lang="en-US" dirty="0" smtClean="0"/>
              <a:t> Prediction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Performance varies by choice of method and interpretation of “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orthology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”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Biggest influence is genome annotation quality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Relative performance varies with benchmark choice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accent5"/>
                </a:solidFill>
              </a:rPr>
              <a:t>(clustering) RBBH outperforms more complex algorithms under many circumstances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877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Pressures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713944"/>
          </a:xfrm>
        </p:spPr>
        <p:txBody>
          <a:bodyPr/>
          <a:lstStyle/>
          <a:p>
            <a:r>
              <a:rPr lang="en-US" dirty="0" smtClean="0"/>
              <a:t>Signs of selection pressure identifiable by comparative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5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Pressures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535357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Defining core groups of genes by “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orthology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” allows analysis of those groups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Synteny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/collocation</a:t>
            </a:r>
          </a:p>
          <a:p>
            <a:pPr lvl="1"/>
            <a:r>
              <a:rPr lang="en-US" dirty="0" smtClean="0"/>
              <a:t>Gene </a:t>
            </a:r>
            <a:r>
              <a:rPr lang="en-US" dirty="0" err="1" smtClean="0"/>
              <a:t>neighbourhood</a:t>
            </a:r>
            <a:r>
              <a:rPr lang="en-US" dirty="0" smtClean="0"/>
              <a:t> changes (e.g. </a:t>
            </a:r>
            <a:r>
              <a:rPr lang="en-US" b="1" dirty="0" smtClean="0">
                <a:solidFill>
                  <a:srgbClr val="BF6000"/>
                </a:solidFill>
              </a:rPr>
              <a:t>genome expansion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BF6000"/>
                </a:solidFill>
              </a:rPr>
              <a:t>The </a:t>
            </a:r>
            <a:r>
              <a:rPr lang="en-US" b="1" dirty="0" err="1" smtClean="0">
                <a:solidFill>
                  <a:srgbClr val="BF6000"/>
                </a:solidFill>
              </a:rPr>
              <a:t>pangenome</a:t>
            </a:r>
            <a:r>
              <a:rPr lang="en-US" b="1" dirty="0" smtClean="0">
                <a:solidFill>
                  <a:srgbClr val="BF6000"/>
                </a:solidFill>
              </a:rPr>
              <a:t>: core and accessory genomes</a:t>
            </a:r>
            <a:endParaRPr lang="en-US" b="1" dirty="0">
              <a:solidFill>
                <a:srgbClr val="BF6000"/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nd sequences in those groups:</a:t>
            </a:r>
          </a:p>
          <a:p>
            <a:pPr lvl="1"/>
            <a:r>
              <a:rPr lang="en-US" dirty="0" smtClean="0"/>
              <a:t>Multiple alignment</a:t>
            </a:r>
          </a:p>
          <a:p>
            <a:pPr lvl="1"/>
            <a:r>
              <a:rPr lang="en-US" dirty="0" smtClean="0"/>
              <a:t>Domain detection</a:t>
            </a:r>
          </a:p>
          <a:p>
            <a:pPr lvl="1"/>
            <a:r>
              <a:rPr lang="en-US" dirty="0" smtClean="0"/>
              <a:t>Identification of functional sites</a:t>
            </a:r>
          </a:p>
          <a:p>
            <a:pPr lvl="1"/>
            <a:r>
              <a:rPr lang="en-US" b="1" dirty="0" smtClean="0">
                <a:solidFill>
                  <a:srgbClr val="BF6000"/>
                </a:solidFill>
              </a:rPr>
              <a:t>Inference of evolutionary pressures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7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586131" cy="479421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Gene Finding</a:t>
            </a:r>
            <a:r>
              <a:rPr lang="en-US" dirty="0" smtClean="0"/>
              <a:t>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Empirical (evidence-based) methods:</a:t>
            </a:r>
          </a:p>
          <a:p>
            <a:pPr lvl="2"/>
            <a:r>
              <a:rPr lang="en-US" dirty="0" smtClean="0"/>
              <a:t>Inference from known protein/</a:t>
            </a:r>
            <a:r>
              <a:rPr lang="en-US" dirty="0" err="1" smtClean="0"/>
              <a:t>cDNA</a:t>
            </a:r>
            <a:r>
              <a:rPr lang="en-US" dirty="0" smtClean="0"/>
              <a:t>/mRNA/EST sequence</a:t>
            </a:r>
          </a:p>
          <a:p>
            <a:pPr lvl="2"/>
            <a:r>
              <a:rPr lang="en-US" dirty="0" smtClean="0"/>
              <a:t>Inference from mapped RNA reads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i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Ab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initio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methods:</a:t>
            </a:r>
          </a:p>
          <a:p>
            <a:pPr marL="1551600" lvl="2" indent="-457200"/>
            <a:r>
              <a:rPr lang="en-US" dirty="0" smtClean="0"/>
              <a:t>Identification of sequences associated with gene features:</a:t>
            </a:r>
          </a:p>
          <a:p>
            <a:pPr marL="2008800" lvl="3" indent="-457200"/>
            <a:r>
              <a:rPr lang="en-US" dirty="0" smtClean="0"/>
              <a:t>TSS, </a:t>
            </a:r>
            <a:r>
              <a:rPr lang="en-US" dirty="0" err="1" smtClean="0"/>
              <a:t>CpG</a:t>
            </a:r>
            <a:r>
              <a:rPr lang="en-US" dirty="0" smtClean="0"/>
              <a:t> islands, Shine-</a:t>
            </a:r>
            <a:r>
              <a:rPr lang="en-US" dirty="0" err="1" smtClean="0"/>
              <a:t>Dalgarno</a:t>
            </a:r>
            <a:r>
              <a:rPr lang="en-US" dirty="0" smtClean="0"/>
              <a:t> sequence, stop codons, </a:t>
            </a:r>
            <a:r>
              <a:rPr lang="en-US" dirty="0" smtClean="0"/>
              <a:t>etc.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Inference </a:t>
            </a:r>
            <a:r>
              <a:rPr lang="en-US" dirty="0"/>
              <a:t>from genome comparisons/</a:t>
            </a:r>
            <a:r>
              <a:rPr lang="en-US" dirty="0" smtClean="0"/>
              <a:t>conservation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2337"/>
            <a:ext cx="6471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Liang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doi:10.1101/gr.088997.108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Brent (2007)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Nat. Biotech.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doi:10.1038/nbt0807-883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Korf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BMC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doi:10.1186/1471-2105-5-59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Selective pressures depend on gene (product) function</a:t>
            </a:r>
          </a:p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Genes involving physically or functionally-interacting proteins tend to evolve under similar selective constraints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Particularly in bacteria, this leads to co-expression as </a:t>
            </a:r>
            <a:r>
              <a:rPr lang="en-US" i="1" dirty="0" err="1" smtClean="0">
                <a:solidFill>
                  <a:srgbClr val="0000FF"/>
                </a:solidFill>
              </a:rPr>
              <a:t>regulons</a:t>
            </a:r>
            <a:r>
              <a:rPr lang="en-US" dirty="0" smtClean="0">
                <a:solidFill>
                  <a:srgbClr val="0000FF"/>
                </a:solidFill>
              </a:rPr>
              <a:t> and collocation in </a:t>
            </a:r>
            <a:r>
              <a:rPr lang="en-US" i="1" dirty="0" smtClean="0">
                <a:solidFill>
                  <a:srgbClr val="0000FF"/>
                </a:solidFill>
              </a:rPr>
              <a:t>operons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Collocation (and </a:t>
            </a:r>
            <a:r>
              <a:rPr lang="en-US" dirty="0" err="1" smtClean="0">
                <a:solidFill>
                  <a:srgbClr val="FF0000"/>
                </a:solidFill>
              </a:rPr>
              <a:t>coregulation</a:t>
            </a:r>
            <a:r>
              <a:rPr lang="en-US" dirty="0" smtClean="0">
                <a:solidFill>
                  <a:srgbClr val="FF0000"/>
                </a:solidFill>
              </a:rPr>
              <a:t>) may be identified by comparative genomics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(This is also true when considering regulatory or metabolic networks, similarly to genome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802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Alvarez-Ponce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/evq084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4923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1" y="1166421"/>
            <a:ext cx="6087382" cy="32265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tools/packages/services for </a:t>
            </a:r>
            <a:r>
              <a:rPr lang="en-US" dirty="0" err="1" smtClean="0"/>
              <a:t>synteny</a:t>
            </a:r>
            <a:r>
              <a:rPr lang="en-US" dirty="0" smtClean="0"/>
              <a:t> detection, e.g.</a:t>
            </a:r>
          </a:p>
          <a:p>
            <a:pPr lvl="1"/>
            <a:r>
              <a:rPr lang="en-US" dirty="0" err="1" smtClean="0"/>
              <a:t>SyMAP</a:t>
            </a:r>
            <a:endParaRPr lang="en-US" dirty="0" smtClean="0"/>
          </a:p>
          <a:p>
            <a:pPr lvl="2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://www.agcol.arizona.edu/software/symap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err="1" smtClean="0"/>
              <a:t>i-ADHoRe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://bioinformatics.psb.ugent.be/software/details/i--</a:t>
            </a:r>
            <a:r>
              <a:rPr lang="en-US" dirty="0" smtClean="0">
                <a:hlinkClick r:id="rId3"/>
              </a:rPr>
              <a:t>ADHoRe</a:t>
            </a:r>
            <a:endParaRPr lang="en-US" dirty="0" smtClean="0"/>
          </a:p>
          <a:p>
            <a:pPr lvl="1"/>
            <a:r>
              <a:rPr lang="en-US" dirty="0" err="1" smtClean="0"/>
              <a:t>MCScan</a:t>
            </a:r>
            <a:r>
              <a:rPr lang="en-US" dirty="0" smtClean="0"/>
              <a:t>, </a:t>
            </a:r>
            <a:r>
              <a:rPr lang="en-US" dirty="0" err="1" smtClean="0"/>
              <a:t>Cyntenator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158218"/>
            <a:ext cx="701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Soderlund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Acids.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oi:10.1093/nar/gkr123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Proost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nar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/gkr955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syma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82" y="1678925"/>
            <a:ext cx="2702832" cy="4281714"/>
          </a:xfrm>
          <a:prstGeom prst="rect">
            <a:avLst/>
          </a:prstGeom>
        </p:spPr>
      </p:pic>
      <p:pic>
        <p:nvPicPr>
          <p:cNvPr id="6" name="Picture 5" descr="i-adhor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" y="4447423"/>
            <a:ext cx="4708071" cy="16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8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i-ADHoRe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71" y="1163782"/>
            <a:ext cx="8753929" cy="52941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Algorithm: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Combine tandem repeats of genes/gene sets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Make </a:t>
            </a:r>
            <a:r>
              <a:rPr lang="en-US" i="1" dirty="0" smtClean="0">
                <a:solidFill>
                  <a:schemeClr val="accent5"/>
                </a:solidFill>
              </a:rPr>
              <a:t>gene homology matrix </a:t>
            </a:r>
            <a:r>
              <a:rPr lang="en-US" dirty="0" smtClean="0">
                <a:solidFill>
                  <a:schemeClr val="accent5"/>
                </a:solidFill>
              </a:rPr>
              <a:t>(GHM): identify collinear regions (diagonals)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for first genome pair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Convert these to </a:t>
            </a:r>
            <a:br>
              <a:rPr lang="en-US" dirty="0" smtClean="0"/>
            </a:br>
            <a:r>
              <a:rPr lang="en-US" i="1" dirty="0" smtClean="0">
                <a:solidFill>
                  <a:srgbClr val="FF0000"/>
                </a:solidFill>
              </a:rPr>
              <a:t>profiles</a:t>
            </a:r>
            <a:endParaRPr lang="en-US" dirty="0" smtClean="0">
              <a:solidFill>
                <a:srgbClr val="FF0000"/>
              </a:solidFill>
            </a:endParaRP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Use GG2 algorithm to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align profiles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Search next genome </a:t>
            </a:r>
            <a:br>
              <a:rPr lang="en-US" dirty="0" smtClean="0"/>
            </a:br>
            <a:r>
              <a:rPr lang="en-US" dirty="0" smtClean="0"/>
              <a:t>with profiles, splitting </a:t>
            </a:r>
            <a:br>
              <a:rPr lang="en-US" dirty="0" smtClean="0"/>
            </a:br>
            <a:r>
              <a:rPr lang="en-US" dirty="0" smtClean="0"/>
              <a:t>them where necessary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iterate until complete</a:t>
            </a:r>
          </a:p>
          <a:p>
            <a:r>
              <a:rPr lang="en-US" dirty="0" smtClean="0"/>
              <a:t>Gives genome-scale multiple alignments of blocks of genes</a:t>
            </a:r>
            <a:endParaRPr lang="en-US" dirty="0"/>
          </a:p>
        </p:txBody>
      </p:sp>
      <p:pic>
        <p:nvPicPr>
          <p:cNvPr id="4" name="Picture 3" descr="i-adhore_meth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0" y="2627150"/>
            <a:ext cx="5415643" cy="2796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547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Proost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nar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/gkr955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84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i-ADHoRe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/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i-ADHoRe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README.md</a:t>
            </a:r>
            <a:r>
              <a:rPr lang="en-US" dirty="0" smtClean="0"/>
              <a:t> Markdown</a:t>
            </a:r>
          </a:p>
          <a:p>
            <a:pPr lvl="1"/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rPr>
              <a:t>i-ADHoRe.ipynb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pic>
        <p:nvPicPr>
          <p:cNvPr id="4" name="Picture 3" descr="dickeya_iadh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4569"/>
            <a:ext cx="9144000" cy="15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Expansion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4037" y="1163782"/>
            <a:ext cx="8696391" cy="1949382"/>
          </a:xfrm>
        </p:spPr>
        <p:txBody>
          <a:bodyPr/>
          <a:lstStyle/>
          <a:p>
            <a:r>
              <a:rPr lang="en-US" dirty="0" smtClean="0"/>
              <a:t>Mobile/repeat elements reproduce and expand during evolution</a:t>
            </a:r>
          </a:p>
          <a:p>
            <a:r>
              <a:rPr lang="en-US" dirty="0" smtClean="0">
                <a:solidFill>
                  <a:srgbClr val="7CB609"/>
                </a:solidFill>
              </a:rPr>
              <a:t>Generates sequence “laboratory” for variation and experiment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e.g. </a:t>
            </a:r>
            <a:r>
              <a:rPr lang="en-US" i="1" dirty="0" err="1" smtClean="0">
                <a:solidFill>
                  <a:schemeClr val="accent5"/>
                </a:solidFill>
              </a:rPr>
              <a:t>Phytophthora</a:t>
            </a:r>
            <a:r>
              <a:rPr lang="en-US" i="1" dirty="0" smtClean="0">
                <a:solidFill>
                  <a:schemeClr val="accent5"/>
                </a:solidFill>
              </a:rPr>
              <a:t> </a:t>
            </a:r>
            <a:r>
              <a:rPr lang="en-US" i="1" dirty="0" err="1" smtClean="0">
                <a:solidFill>
                  <a:schemeClr val="accent5"/>
                </a:solidFill>
              </a:rPr>
              <a:t>infestans</a:t>
            </a:r>
            <a:r>
              <a:rPr lang="en-US" i="1"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effector protein expansion and arms race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Haas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oi:10.1038/nature08358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pi_expansio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1865"/>
            <a:ext cx="9144000" cy="32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3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Expansion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4037" y="1163781"/>
            <a:ext cx="4004221" cy="51948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Mobile elements (MEs) are large, carry genes with them.</a:t>
            </a:r>
          </a:p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Regions rich in MEs have larger gaps between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consecutive genes</a:t>
            </a:r>
          </a:p>
          <a:p>
            <a:r>
              <a:rPr lang="en-US" dirty="0" smtClean="0"/>
              <a:t>Effector proteins are found preferentially in regions with large gaps, </a:t>
            </a:r>
            <a:r>
              <a:rPr lang="en-US" dirty="0" smtClean="0">
                <a:solidFill>
                  <a:schemeClr val="accent5"/>
                </a:solidFill>
              </a:rPr>
              <a:t>also show increased rates of evolutionary divergence.</a:t>
            </a:r>
          </a:p>
          <a:p>
            <a:r>
              <a:rPr lang="en-US" dirty="0" smtClean="0"/>
              <a:t>“Two-speed genome” associated </a:t>
            </a:r>
            <a:r>
              <a:rPr lang="en-US" dirty="0" smtClean="0"/>
              <a:t>with adaptability to new hosts/escape from evolutionary “bottleneck”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Haas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oi:10.1038/nature08358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Picture 2" descr="pi_expansio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10" y="1505717"/>
            <a:ext cx="4483260" cy="49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0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Pangenome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100285"/>
            <a:ext cx="8598693" cy="49859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gene complement of a set of organisms (e.g. species group) is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b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i="1" dirty="0" err="1" smtClean="0">
                <a:solidFill>
                  <a:schemeClr val="accent6">
                    <a:lumMod val="75000"/>
                  </a:schemeClr>
                </a:solidFill>
              </a:rPr>
              <a:t>pangenome</a:t>
            </a:r>
            <a:r>
              <a:rPr lang="en-US" dirty="0" smtClean="0"/>
              <a:t>, defined by the union of two gene sets: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Core genes</a:t>
            </a:r>
            <a:r>
              <a:rPr lang="en-US" dirty="0" smtClean="0">
                <a:solidFill>
                  <a:srgbClr val="FF0000"/>
                </a:solidFill>
              </a:rPr>
              <a:t>: genes present in all examples (define common species characteristics)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Accessory genes</a:t>
            </a:r>
            <a:r>
              <a:rPr lang="en-US" dirty="0" smtClean="0">
                <a:solidFill>
                  <a:srgbClr val="0000FF"/>
                </a:solidFill>
              </a:rPr>
              <a:t>: genes </a:t>
            </a:r>
            <a:r>
              <a:rPr lang="en-US" dirty="0" smtClean="0">
                <a:solidFill>
                  <a:srgbClr val="0000FF"/>
                </a:solidFill>
              </a:rPr>
              <a:t>only present </a:t>
            </a:r>
            <a:r>
              <a:rPr lang="en-US" dirty="0" smtClean="0">
                <a:solidFill>
                  <a:srgbClr val="0000FF"/>
                </a:solidFill>
              </a:rPr>
              <a:t>in a subset of examples (relevant to adaptation of individuals)</a:t>
            </a:r>
          </a:p>
          <a:p>
            <a:r>
              <a:rPr lang="en-US" dirty="0" smtClean="0"/>
              <a:t>Definition depends on composition of organism set</a:t>
            </a:r>
          </a:p>
          <a:p>
            <a:r>
              <a:rPr lang="en-US" b="1" dirty="0" smtClean="0">
                <a:solidFill>
                  <a:srgbClr val="7CB609"/>
                </a:solidFill>
              </a:rPr>
              <a:t>Core genome hypothesis: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“The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core genome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is the primary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cohesive unit defining a bacterial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species.”</a:t>
            </a:r>
          </a:p>
          <a:p>
            <a:r>
              <a:rPr lang="en-US" dirty="0" smtClean="0"/>
              <a:t>Online tools available, e.g.</a:t>
            </a:r>
          </a:p>
          <a:p>
            <a:pPr lvl="1"/>
            <a:r>
              <a:rPr lang="en-US" dirty="0" err="1" smtClean="0"/>
              <a:t>Panseq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lfz.corefacility.ca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panseq</a:t>
            </a:r>
            <a:r>
              <a:rPr lang="en-US" dirty="0">
                <a:hlinkClick r:id="rId2"/>
              </a:rPr>
              <a:t>/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149707"/>
            <a:ext cx="7215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Laing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al. (2010)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BMC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oi:10.1186/1471-2105-11-461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Lefébure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/evq048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ore_cam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398" y="3016156"/>
            <a:ext cx="3454885" cy="30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0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species’ core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3" y="1163781"/>
            <a:ext cx="4221064" cy="51317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7CB609"/>
                </a:solidFill>
              </a:rPr>
              <a:t>“</a:t>
            </a:r>
            <a:r>
              <a:rPr lang="en-US" dirty="0" err="1" smtClean="0">
                <a:solidFill>
                  <a:srgbClr val="7CB609"/>
                </a:solidFill>
              </a:rPr>
              <a:t>Orthologue</a:t>
            </a:r>
            <a:r>
              <a:rPr lang="en-US" dirty="0" smtClean="0">
                <a:solidFill>
                  <a:srgbClr val="7CB609"/>
                </a:solidFill>
              </a:rPr>
              <a:t> groups” with a representative in (nearly) every member of the set</a:t>
            </a:r>
          </a:p>
          <a:p>
            <a:r>
              <a:rPr lang="en-US" dirty="0" smtClean="0"/>
              <a:t>But we only have a sample of the species, not every member…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…so use rarefaction curves to estimate core genome size.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</a:rPr>
              <a:t>Randomly order organisms, and count number of ‘core’ and ‘new’ genes seen with each new genome addition.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</a:rPr>
              <a:t>Repeat until you have a reasonable estimate of </a:t>
            </a:r>
            <a:r>
              <a:rPr lang="en-US" dirty="0" smtClean="0">
                <a:solidFill>
                  <a:schemeClr val="accent2"/>
                </a:solidFill>
              </a:rPr>
              <a:t>error/</a:t>
            </a:r>
            <a:r>
              <a:rPr lang="en-US" dirty="0" smtClean="0">
                <a:solidFill>
                  <a:schemeClr val="accent2"/>
                </a:solidFill>
              </a:rPr>
              <a:t>no new genes found</a:t>
            </a:r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217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Lefébure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/evq048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ore_raref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01" y="995331"/>
            <a:ext cx="2412473" cy="54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0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Directional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14" y="1163782"/>
            <a:ext cx="8509000" cy="54765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Several statistical tests for directional selection, e.g.</a:t>
            </a:r>
          </a:p>
          <a:p>
            <a:pPr lvl="1"/>
            <a:r>
              <a:rPr lang="en-US" dirty="0" smtClean="0"/>
              <a:t>QTL sign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K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FF0000"/>
                </a:solidFill>
              </a:rPr>
              <a:t>/K</a:t>
            </a:r>
            <a:r>
              <a:rPr lang="en-US" b="1" baseline="-25000" dirty="0" smtClean="0">
                <a:solidFill>
                  <a:srgbClr val="FF0000"/>
                </a:solidFill>
              </a:rPr>
              <a:t>s</a:t>
            </a:r>
            <a:r>
              <a:rPr lang="en-US" b="1" dirty="0" smtClean="0">
                <a:solidFill>
                  <a:srgbClr val="FF0000"/>
                </a:solidFill>
              </a:rPr>
              <a:t> (</a:t>
            </a:r>
            <a:r>
              <a:rPr lang="en-US" b="1" dirty="0" err="1" smtClean="0">
                <a:solidFill>
                  <a:srgbClr val="FF0000"/>
                </a:solidFill>
              </a:rPr>
              <a:t>d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N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d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S</a:t>
            </a:r>
            <a:r>
              <a:rPr lang="en-US" b="1" dirty="0" smtClean="0">
                <a:solidFill>
                  <a:srgbClr val="FF0000"/>
                </a:solidFill>
              </a:rPr>
              <a:t>) ratio test</a:t>
            </a:r>
            <a:r>
              <a:rPr lang="en-US" b="1" dirty="0" smtClean="0"/>
              <a:t> – most commonly applied</a:t>
            </a:r>
          </a:p>
          <a:p>
            <a:pPr lvl="1"/>
            <a:r>
              <a:rPr lang="en-US" dirty="0" smtClean="0"/>
              <a:t>Relative rate test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K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FF0000"/>
                </a:solidFill>
              </a:rPr>
              <a:t>/K</a:t>
            </a:r>
            <a:r>
              <a:rPr lang="en-US" b="1" baseline="-25000" dirty="0" smtClean="0">
                <a:solidFill>
                  <a:srgbClr val="FF0000"/>
                </a:solidFill>
              </a:rPr>
              <a:t>s</a:t>
            </a:r>
            <a:r>
              <a:rPr lang="en-US" b="1" dirty="0" smtClean="0">
                <a:solidFill>
                  <a:srgbClr val="FF0000"/>
                </a:solidFill>
              </a:rPr>
              <a:t> ratio: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b="1" baseline="-250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(or 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d</a:t>
            </a:r>
            <a:r>
              <a:rPr lang="en-US" b="1" baseline="-250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 smtClean="0"/>
              <a:t>: number of non-synonymous substitutions per non-synonymous site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K</a:t>
            </a:r>
            <a:r>
              <a:rPr lang="en-US" b="1" baseline="-25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(or </a:t>
            </a:r>
            <a:r>
              <a:rPr lang="en-US" b="1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</a:t>
            </a:r>
            <a:r>
              <a:rPr lang="en-US" b="1" baseline="-25000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 smtClean="0"/>
              <a:t>: number of synonymous substitutions per synonymous site</a:t>
            </a:r>
          </a:p>
          <a:p>
            <a:pPr lvl="1"/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Ka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/Ks &gt; 1 ⇒ positive selection</a:t>
            </a:r>
            <a:r>
              <a:rPr lang="en-US" dirty="0" smtClean="0"/>
              <a:t>;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Ka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/Ks &lt; 1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⇒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stabilising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selection</a:t>
            </a:r>
          </a:p>
          <a:p>
            <a:pPr lvl="1"/>
            <a:r>
              <a:rPr lang="en-US" dirty="0" smtClean="0"/>
              <a:t>Several methods/tools for calculation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PAML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abacus.gene.ucl.ac.uk</a:t>
            </a:r>
            <a:r>
              <a:rPr lang="en-US" dirty="0">
                <a:hlinkClick r:id="rId2"/>
              </a:rPr>
              <a:t>/software/</a:t>
            </a:r>
            <a:r>
              <a:rPr lang="en-US" dirty="0" err="1" smtClean="0">
                <a:hlinkClick r:id="rId2"/>
              </a:rPr>
              <a:t>paml.html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>
                <a:solidFill>
                  <a:srgbClr val="003C7F"/>
                </a:solidFill>
              </a:rPr>
              <a:t>SeqinR</a:t>
            </a:r>
            <a:r>
              <a:rPr lang="en-US" dirty="0">
                <a:solidFill>
                  <a:srgbClr val="003C7F"/>
                </a:solidFill>
              </a:rPr>
              <a:t>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cran.r-project.org</a:t>
            </a:r>
            <a:r>
              <a:rPr lang="en-US" dirty="0">
                <a:hlinkClick r:id="rId3"/>
              </a:rPr>
              <a:t>/web/packages/</a:t>
            </a:r>
            <a:r>
              <a:rPr lang="en-US" dirty="0" err="1">
                <a:hlinkClick r:id="rId3"/>
              </a:rPr>
              <a:t>seqinr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index.html</a:t>
            </a:r>
            <a:r>
              <a:rPr lang="en-US" dirty="0"/>
              <a:t>)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6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Genome-Wide Positive Selection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64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Lefébure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Stanhope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oi:10.1101/gr.089250.108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genome_pos_sel_pi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3" y="1199405"/>
            <a:ext cx="7238410" cy="51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8047938" cy="4466483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Finding Regulatory Elements </a:t>
            </a:r>
            <a:r>
              <a:rPr lang="en-US" b="1" dirty="0" smtClean="0">
                <a:solidFill>
                  <a:srgbClr val="FF8000"/>
                </a:solidFill>
              </a:rPr>
              <a:t>(short, degenerate)</a:t>
            </a:r>
            <a:r>
              <a:rPr lang="en-US" dirty="0" smtClean="0"/>
              <a:t>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Empirical (evidence-based) methods:</a:t>
            </a:r>
          </a:p>
          <a:p>
            <a:pPr lvl="2"/>
            <a:r>
              <a:rPr lang="en-US" dirty="0" smtClean="0"/>
              <a:t>Inference from protein-DNA binding experiments</a:t>
            </a:r>
          </a:p>
          <a:p>
            <a:pPr lvl="2"/>
            <a:r>
              <a:rPr lang="en-US" dirty="0" smtClean="0"/>
              <a:t>Inference from </a:t>
            </a:r>
            <a:r>
              <a:rPr lang="en-US" dirty="0" err="1" smtClean="0"/>
              <a:t>coexpressio</a:t>
            </a:r>
            <a:r>
              <a:rPr lang="en-US" dirty="0" err="1"/>
              <a:t>n</a:t>
            </a:r>
            <a:endParaRPr lang="en-US" dirty="0"/>
          </a:p>
          <a:p>
            <a:pPr marL="1029600" lvl="1" indent="-457200">
              <a:buFont typeface="+mj-lt"/>
              <a:buAutoNum type="arabicPeriod"/>
            </a:pPr>
            <a:r>
              <a:rPr lang="en-US" i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Ab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initio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methods:</a:t>
            </a:r>
          </a:p>
          <a:p>
            <a:pPr marL="1551600" lvl="2" indent="-457200"/>
            <a:r>
              <a:rPr lang="en-US" dirty="0" smtClean="0"/>
              <a:t>Identification of regulatory motifs (profile/other methods):</a:t>
            </a:r>
          </a:p>
          <a:p>
            <a:pPr marL="2008800" lvl="3" indent="-457200"/>
            <a:r>
              <a:rPr lang="en-US" dirty="0" smtClean="0"/>
              <a:t>TATA, sigma-factor binding sites, etc.</a:t>
            </a:r>
          </a:p>
          <a:p>
            <a:pPr marL="1551600" lvl="2" indent="-457200"/>
            <a:r>
              <a:rPr lang="en-US" dirty="0" smtClean="0"/>
              <a:t>statistical </a:t>
            </a:r>
            <a:r>
              <a:rPr lang="en-US" dirty="0" smtClean="0"/>
              <a:t>overrepresentation</a:t>
            </a:r>
          </a:p>
          <a:p>
            <a:pPr marL="1551600" lvl="2" indent="-457200"/>
            <a:r>
              <a:rPr lang="en-US" dirty="0" smtClean="0"/>
              <a:t>Identification from sequence </a:t>
            </a:r>
            <a:r>
              <a:rPr lang="en-US" dirty="0" smtClean="0"/>
              <a:t>properties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/>
              <a:t>Inference from sequence conservation/genome comparisons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5842337"/>
            <a:ext cx="83978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Zhang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BMC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doi:10.1186/1471-2105-12-238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Kilic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(2013)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nar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/gkt1123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Vavouri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Elgar (2005)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Curr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Op. Genet.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Devel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doi:10.1016/j.gde.2005.05.002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468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Analysis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27" y="1166421"/>
            <a:ext cx="3248415" cy="538315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Class comparison</a:t>
            </a:r>
            <a:r>
              <a:rPr lang="en-US" dirty="0" smtClean="0"/>
              <a:t>: </a:t>
            </a:r>
            <a:r>
              <a:rPr lang="en-US" dirty="0" smtClean="0"/>
              <a:t>animal-pathogenic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APE</a:t>
            </a:r>
            <a:r>
              <a:rPr lang="en-US" dirty="0" smtClean="0"/>
              <a:t>)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plant-associated bacteria (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PAB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Presence of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horizontally-acquired islands </a:t>
            </a:r>
            <a:r>
              <a:rPr lang="en-US" dirty="0" smtClean="0"/>
              <a:t>(HAI)</a:t>
            </a:r>
          </a:p>
          <a:p>
            <a:r>
              <a:rPr lang="en-US" dirty="0" smtClean="0"/>
              <a:t>Genes with greater similarity to </a:t>
            </a:r>
            <a:r>
              <a:rPr lang="en-US" dirty="0" smtClean="0">
                <a:solidFill>
                  <a:srgbClr val="7CB609"/>
                </a:solidFill>
              </a:rPr>
              <a:t>PAB</a:t>
            </a:r>
            <a:r>
              <a:rPr lang="en-US" dirty="0" smtClean="0"/>
              <a:t> than </a:t>
            </a:r>
            <a:r>
              <a:rPr lang="en-US" dirty="0" smtClean="0">
                <a:solidFill>
                  <a:srgbClr val="FF0000"/>
                </a:solidFill>
              </a:rPr>
              <a:t>APE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48" y="966354"/>
            <a:ext cx="5696857" cy="5417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854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Toth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(2006)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Annu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Rev.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Phytopath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</a:t>
            </a:r>
            <a:r>
              <a:rPr lang="is-IS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10.1146/annurev.phyto.44.070505.143444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25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Didn’t Get 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1"/>
            <a:ext cx="8092558" cy="5503719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Genome-Wide Association Studies (GWAS):</a:t>
            </a:r>
          </a:p>
          <a:p>
            <a:pPr lvl="1"/>
            <a:r>
              <a:rPr lang="en-US" dirty="0"/>
              <a:t>Try </a:t>
            </a:r>
            <a:r>
              <a:rPr lang="en-US" dirty="0">
                <a:hlinkClick r:id="rId2"/>
              </a:rPr>
              <a:t>http://genenetwork.org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to play with some data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Prediction of regulatory elements, e.g.</a:t>
            </a:r>
          </a:p>
          <a:p>
            <a:pPr lvl="1"/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Kellis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(2003)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Nature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doi:10.1038/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nature01644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King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(2007)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Genome Res.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4"/>
              </a:rPr>
              <a:t>doi:10.1101/gr.5592107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Chaivorapol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(2008)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BMC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Bioinf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5" action="ppaction://hlinkfile"/>
              </a:rPr>
              <a:t>doi:10.1186/1471-2105-9-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5" action="ppaction://hlinkfile"/>
              </a:rPr>
              <a:t>455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dirty="0" err="1" smtClean="0">
                <a:cs typeface="Calibri"/>
              </a:rPr>
              <a:t>CompMOBY</a:t>
            </a:r>
            <a:r>
              <a:rPr lang="en-US" dirty="0" smtClean="0">
                <a:cs typeface="Calibri"/>
              </a:rPr>
              <a:t>: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http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://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genome.ucsf.edu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/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compmoby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/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Detection of Horizontal/Lateral Gene Transfer (HGT/LGT), e.g.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Tsirigos</a:t>
            </a:r>
            <a:r>
              <a:rPr lang="en-US" dirty="0" smtClean="0">
                <a:solidFill>
                  <a:schemeClr val="tx2"/>
                </a:solidFill>
              </a:rPr>
              <a:t> &amp; </a:t>
            </a:r>
            <a:r>
              <a:rPr lang="en-US" dirty="0" err="1" smtClean="0">
                <a:solidFill>
                  <a:schemeClr val="tx2"/>
                </a:solidFill>
              </a:rPr>
              <a:t>Rigoutsos</a:t>
            </a:r>
            <a:r>
              <a:rPr lang="en-US" dirty="0" smtClean="0">
                <a:solidFill>
                  <a:schemeClr val="tx2"/>
                </a:solidFill>
              </a:rPr>
              <a:t> (2005) </a:t>
            </a:r>
            <a:r>
              <a:rPr lang="en-US" i="1" dirty="0" err="1" smtClean="0">
                <a:solidFill>
                  <a:schemeClr val="tx2"/>
                </a:solidFill>
              </a:rPr>
              <a:t>Nucl</a:t>
            </a:r>
            <a:r>
              <a:rPr lang="en-US" i="1" dirty="0" smtClean="0">
                <a:solidFill>
                  <a:schemeClr val="tx2"/>
                </a:solidFill>
              </a:rPr>
              <a:t>. Acids. Res. </a:t>
            </a:r>
            <a:r>
              <a:rPr lang="en-US" dirty="0" smtClean="0">
                <a:solidFill>
                  <a:schemeClr val="tx2"/>
                </a:solidFill>
                <a:hlinkClick r:id="rId6"/>
              </a:rPr>
              <a:t>doi</a:t>
            </a:r>
            <a:r>
              <a:rPr lang="en-US" dirty="0" smtClean="0">
                <a:hlinkClick r:id="rId6"/>
              </a:rPr>
              <a:t>:10.1093/nar/gki187</a:t>
            </a:r>
            <a:endParaRPr lang="en-US" dirty="0" smtClean="0"/>
          </a:p>
          <a:p>
            <a:r>
              <a:rPr lang="en-US" b="1" dirty="0" err="1" smtClean="0">
                <a:solidFill>
                  <a:schemeClr val="accent5"/>
                </a:solidFill>
              </a:rPr>
              <a:t>Phylogenomics</a:t>
            </a:r>
            <a:r>
              <a:rPr lang="en-US" b="1" dirty="0" smtClean="0">
                <a:solidFill>
                  <a:schemeClr val="accent5"/>
                </a:solidFill>
              </a:rPr>
              <a:t>, e.g.</a:t>
            </a:r>
          </a:p>
          <a:p>
            <a:pPr lvl="1"/>
            <a:r>
              <a:rPr lang="en-US" dirty="0" err="1" smtClean="0">
                <a:solidFill>
                  <a:srgbClr val="375104"/>
                </a:solidFill>
              </a:rPr>
              <a:t>Delsuc</a:t>
            </a:r>
            <a:r>
              <a:rPr lang="en-US" dirty="0" smtClean="0">
                <a:solidFill>
                  <a:srgbClr val="375104"/>
                </a:solidFill>
              </a:rPr>
              <a:t> </a:t>
            </a:r>
            <a:r>
              <a:rPr lang="en-US" i="1" dirty="0" smtClean="0">
                <a:solidFill>
                  <a:srgbClr val="375104"/>
                </a:solidFill>
              </a:rPr>
              <a:t>et al. </a:t>
            </a:r>
            <a:r>
              <a:rPr lang="en-US" dirty="0" smtClean="0">
                <a:solidFill>
                  <a:srgbClr val="375104"/>
                </a:solidFill>
              </a:rPr>
              <a:t>(2005) </a:t>
            </a:r>
            <a:r>
              <a:rPr lang="en-US" i="1" dirty="0" smtClean="0">
                <a:solidFill>
                  <a:srgbClr val="375104"/>
                </a:solidFill>
              </a:rPr>
              <a:t>Nat. Rev. Genet. </a:t>
            </a:r>
            <a:r>
              <a:rPr lang="en-US" dirty="0" smtClean="0">
                <a:hlinkClick r:id="rId7"/>
              </a:rPr>
              <a:t>doi:10.1038/nrg1603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7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 The Hat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2568801"/>
          </a:xfrm>
        </p:spPr>
        <p:txBody>
          <a:bodyPr/>
          <a:lstStyle/>
          <a:p>
            <a:r>
              <a:rPr lang="en-US" dirty="0" smtClean="0"/>
              <a:t>Some of the things I hope you have taken away from the lectures/activities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228" y="1163782"/>
            <a:ext cx="8509843" cy="569421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8000"/>
                </a:solidFill>
              </a:rPr>
              <a:t>Comparative genomics is a powerful set of techniques for:</a:t>
            </a:r>
          </a:p>
          <a:p>
            <a:pPr lvl="1"/>
            <a:r>
              <a:rPr lang="en-US" dirty="0" smtClean="0"/>
              <a:t>Understanding and identifying evolutionary processes and mechanisms</a:t>
            </a:r>
          </a:p>
          <a:p>
            <a:pPr lvl="1"/>
            <a:r>
              <a:rPr lang="en-US" dirty="0" smtClean="0"/>
              <a:t>Reconstructing detailed evolutionary history of a set of organisms</a:t>
            </a:r>
          </a:p>
          <a:p>
            <a:pPr lvl="1"/>
            <a:r>
              <a:rPr lang="en-US" dirty="0" smtClean="0"/>
              <a:t>Identifying and understanding common genomic features of organisms</a:t>
            </a:r>
          </a:p>
          <a:p>
            <a:pPr lvl="1"/>
            <a:r>
              <a:rPr lang="en-US" dirty="0" smtClean="0"/>
              <a:t>Providing hypotheses about gene function for experimental investigation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A huge amount of data is available to work with</a:t>
            </a:r>
          </a:p>
          <a:p>
            <a:pPr lvl="1"/>
            <a:r>
              <a:rPr lang="en-US" dirty="0" smtClean="0"/>
              <a:t>And it’s only going to get much, much larger</a:t>
            </a: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Results feed into many areas of study:</a:t>
            </a:r>
          </a:p>
          <a:p>
            <a:pPr lvl="1"/>
            <a:r>
              <a:rPr lang="en-US" dirty="0" smtClean="0"/>
              <a:t>Medicine and health</a:t>
            </a:r>
          </a:p>
          <a:p>
            <a:pPr lvl="1"/>
            <a:r>
              <a:rPr lang="en-US" dirty="0" smtClean="0"/>
              <a:t>Agriculture and </a:t>
            </a:r>
            <a:r>
              <a:rPr lang="en-US" dirty="0" smtClean="0"/>
              <a:t>food security</a:t>
            </a:r>
            <a:endParaRPr lang="en-US" dirty="0" smtClean="0"/>
          </a:p>
          <a:p>
            <a:pPr lvl="1"/>
            <a:r>
              <a:rPr lang="en-US" dirty="0" smtClean="0"/>
              <a:t>Basic biology in all fields</a:t>
            </a:r>
          </a:p>
          <a:p>
            <a:pPr lvl="1"/>
            <a:r>
              <a:rPr lang="en-US" dirty="0" smtClean="0"/>
              <a:t>Systems and synthetic biology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362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228" y="1163782"/>
            <a:ext cx="8509843" cy="569421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8000"/>
                </a:solidFill>
              </a:rPr>
              <a:t>Comparative genomics is essentially based around comparisons</a:t>
            </a:r>
          </a:p>
          <a:p>
            <a:pPr lvl="1"/>
            <a:r>
              <a:rPr lang="en-US" dirty="0" smtClean="0"/>
              <a:t>What is similar between two genomes? What is different?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Comparative genomics is evolutionary genomics</a:t>
            </a: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Large datasets 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benefit from 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visualisation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for effective interpretation</a:t>
            </a:r>
            <a:endParaRPr lang="en-US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dirty="0" smtClean="0"/>
              <a:t>Much scope for improvement in </a:t>
            </a:r>
            <a:r>
              <a:rPr lang="en-US" dirty="0" err="1" smtClean="0"/>
              <a:t>visualisation</a:t>
            </a:r>
            <a:endParaRPr lang="en-US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Tools with the same purpose give different output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BLAST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MUMmer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RBBH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MCL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Choice of application matters for correctness and interpretation! </a:t>
            </a:r>
            <a:r>
              <a:rPr lang="en-US" b="1" dirty="0" smtClean="0"/>
              <a:t>– understand what the application does, and its limits.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896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228" y="1163782"/>
            <a:ext cx="8509843" cy="569421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8000"/>
                </a:solidFill>
              </a:rPr>
              <a:t>Comparative genomics is</a:t>
            </a:r>
          </a:p>
          <a:p>
            <a:pPr lvl="1"/>
            <a:r>
              <a:rPr lang="en-US" sz="4000" b="1" dirty="0" smtClean="0">
                <a:solidFill>
                  <a:srgbClr val="FF0000"/>
                </a:solidFill>
              </a:rPr>
              <a:t>Fun</a:t>
            </a:r>
          </a:p>
          <a:p>
            <a:pPr lvl="1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Indoor work, in the warm and dry</a:t>
            </a:r>
          </a:p>
          <a:p>
            <a:pPr lvl="1"/>
            <a:r>
              <a:rPr lang="en-US" sz="4000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Not a job that involves heavy lifting</a:t>
            </a:r>
            <a:endParaRPr lang="en-US" sz="40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97228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849427" cy="532702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All prediction methods result in errors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All experiments have error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Genome comparisons can help correct errors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[OPTIONAL ACTIVITY] – useful for exercise</a:t>
            </a:r>
          </a:p>
          <a:p>
            <a:pPr lvl="1"/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predict_CDS.md</a:t>
            </a:r>
            <a:r>
              <a:rPr lang="en-US" dirty="0" smtClean="0"/>
              <a:t> Markdown</a:t>
            </a:r>
          </a:p>
          <a:p>
            <a:r>
              <a:rPr lang="en-US" dirty="0" smtClean="0"/>
              <a:t>Other options for prokaryotic </a:t>
            </a:r>
            <a:r>
              <a:rPr lang="en-US" dirty="0" err="1" smtClean="0"/>
              <a:t>genecalling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Glimmer (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ccb.jhu.edu</a:t>
            </a:r>
            <a:r>
              <a:rPr lang="en-US" dirty="0">
                <a:hlinkClick r:id="rId2"/>
              </a:rPr>
              <a:t>/software/glimmer/</a:t>
            </a:r>
            <a:r>
              <a:rPr lang="en-US" dirty="0" err="1" smtClean="0">
                <a:hlinkClick r:id="rId2"/>
              </a:rPr>
              <a:t>index.shtml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GeneMarkS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http://opal.biology.gatech.edu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RAST (</a:t>
            </a:r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rast.nmpdr.org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BASys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https://www.basys.ca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), etc.</a:t>
            </a:r>
          </a:p>
          <a:p>
            <a:r>
              <a:rPr lang="en-US" dirty="0" smtClean="0"/>
              <a:t>Options for eukaryotic </a:t>
            </a:r>
            <a:r>
              <a:rPr lang="en-US" dirty="0" err="1" smtClean="0"/>
              <a:t>genecalling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GlimmerHMM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http://</a:t>
            </a:r>
            <a:r>
              <a:rPr lang="en-US" dirty="0" err="1">
                <a:hlinkClick r:id="rId6"/>
              </a:rPr>
              <a:t>ccb.jhu.edu</a:t>
            </a:r>
            <a:r>
              <a:rPr lang="en-US" dirty="0">
                <a:hlinkClick r:id="rId6"/>
              </a:rPr>
              <a:t>/software/</a:t>
            </a:r>
            <a:r>
              <a:rPr lang="en-US" dirty="0" err="1">
                <a:hlinkClick r:id="rId6"/>
              </a:rPr>
              <a:t>glimmerhmm</a:t>
            </a:r>
            <a:r>
              <a:rPr lang="en-US" dirty="0">
                <a:hlinkClick r:id="rId6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GeneMarkES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http://</a:t>
            </a:r>
            <a:r>
              <a:rPr lang="en-US" dirty="0" err="1">
                <a:hlinkClick r:id="rId7"/>
              </a:rPr>
              <a:t>opal.biology.gatech.edu</a:t>
            </a:r>
            <a:r>
              <a:rPr lang="en-US" dirty="0">
                <a:hlinkClick r:id="rId7"/>
              </a:rPr>
              <a:t>/</a:t>
            </a:r>
            <a:r>
              <a:rPr lang="en-US" dirty="0" err="1">
                <a:hlinkClick r:id="rId7"/>
              </a:rPr>
              <a:t>gmseuk.html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/>
              <a:t>Augustus (</a:t>
            </a:r>
            <a:r>
              <a:rPr lang="en-US" dirty="0">
                <a:hlinkClick r:id="rId8"/>
              </a:rPr>
              <a:t>http://</a:t>
            </a:r>
            <a:r>
              <a:rPr lang="en-US" dirty="0" err="1">
                <a:hlinkClick r:id="rId8"/>
              </a:rPr>
              <a:t>augustus.gobics.de</a:t>
            </a:r>
            <a:r>
              <a:rPr lang="en-US" dirty="0">
                <a:hlinkClick r:id="rId8"/>
              </a:rPr>
              <a:t>/</a:t>
            </a:r>
            <a:r>
              <a:rPr lang="en-US" dirty="0"/>
              <a:t>)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72498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Let The -</a:t>
            </a:r>
            <a:r>
              <a:rPr lang="en-US" dirty="0" err="1" smtClean="0"/>
              <a:t>logues</a:t>
            </a:r>
            <a:r>
              <a:rPr lang="en-US" dirty="0" smtClean="0"/>
              <a:t> Out?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2622947"/>
          </a:xfrm>
        </p:spPr>
        <p:txBody>
          <a:bodyPr>
            <a:normAutofit/>
          </a:bodyPr>
          <a:lstStyle/>
          <a:p>
            <a:r>
              <a:rPr lang="en-US" dirty="0" smtClean="0"/>
              <a:t>Evolutionary relationships of genome features can be complex.</a:t>
            </a:r>
          </a:p>
          <a:p>
            <a:r>
              <a:rPr lang="en-US" dirty="0" smtClean="0"/>
              <a:t>We require precise terms to describe relationships between genome features.</a:t>
            </a:r>
            <a:endParaRPr lang="en-US" dirty="0"/>
          </a:p>
        </p:txBody>
      </p:sp>
      <p:pic>
        <p:nvPicPr>
          <p:cNvPr id="2" name="Picture 1" descr="who-let-the-dogs-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43" y="4081859"/>
            <a:ext cx="1995714" cy="19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Gene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gene annotations for more than one genome, how can we </a:t>
            </a:r>
            <a:r>
              <a:rPr lang="en-US" dirty="0" err="1" smtClean="0"/>
              <a:t>organise</a:t>
            </a:r>
            <a:r>
              <a:rPr lang="en-US" dirty="0" smtClean="0"/>
              <a:t> and understand relationships?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Functional similarity (analogy)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Evolutionary common origin (homology,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Evolutionary/functional/family relationships (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paralogy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62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Terms first suggested by Fitch (1970)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Syst. Zool.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doi:10.2307/2412448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fitch_1970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07" y="3915994"/>
            <a:ext cx="7714877" cy="22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8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HI PowerPoint Template">
  <a:themeElements>
    <a:clrScheme name="MLURI Theme Colours">
      <a:dk1>
        <a:srgbClr val="000000"/>
      </a:dk1>
      <a:lt1>
        <a:srgbClr val="EEECE1"/>
      </a:lt1>
      <a:dk2>
        <a:srgbClr val="375104"/>
      </a:dk2>
      <a:lt2>
        <a:srgbClr val="EEECE1"/>
      </a:lt2>
      <a:accent1>
        <a:srgbClr val="006464"/>
      </a:accent1>
      <a:accent2>
        <a:srgbClr val="0050AA"/>
      </a:accent2>
      <a:accent3>
        <a:srgbClr val="6EA20A"/>
      </a:accent3>
      <a:accent4>
        <a:srgbClr val="FFFF00"/>
      </a:accent4>
      <a:accent5>
        <a:srgbClr val="FF8000"/>
      </a:accent5>
      <a:accent6>
        <a:srgbClr val="AA322D"/>
      </a:accent6>
      <a:hlink>
        <a:srgbClr val="375104"/>
      </a:hlink>
      <a:folHlink>
        <a:srgbClr val="375104"/>
      </a:folHlink>
    </a:clrScheme>
    <a:fontScheme name="MLURI Theme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accent3">
                <a:lumMod val="50000"/>
              </a:schemeClr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3875</Words>
  <Application>Microsoft Macintosh PowerPoint</Application>
  <PresentationFormat>On-screen Show (4:3)</PresentationFormat>
  <Paragraphs>577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JHI PowerPoint Template</vt:lpstr>
      <vt:lpstr>Comparative Genomics and Visualisation – Part 2</vt:lpstr>
      <vt:lpstr>Part 2</vt:lpstr>
      <vt:lpstr>Genome Features</vt:lpstr>
      <vt:lpstr>Genome Features</vt:lpstr>
      <vt:lpstr>Genome Feature Identification</vt:lpstr>
      <vt:lpstr>Genome Feature Identification</vt:lpstr>
      <vt:lpstr>Genome Feature Identification</vt:lpstr>
      <vt:lpstr>Who Let The -logues Out?</vt:lpstr>
      <vt:lpstr>Comparing Gene Features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Note on “Orthology”</vt:lpstr>
      <vt:lpstr>Ensembl Compara definitions</vt:lpstr>
      <vt:lpstr>“The Ortholog Conjecture”</vt:lpstr>
      <vt:lpstr>Problems with the Ortholog Conjecture</vt:lpstr>
      <vt:lpstr>Problems with the Ortholog Conjecture</vt:lpstr>
      <vt:lpstr>Finding “Orthologues”</vt:lpstr>
      <vt:lpstr>Why are “orthologues” so important?</vt:lpstr>
      <vt:lpstr>How to find orthologues?</vt:lpstr>
      <vt:lpstr>Pairwise approaches</vt:lpstr>
      <vt:lpstr>Reciprocal Best BLAST Hits</vt:lpstr>
      <vt:lpstr>Reciprocal Best BLAST Hits</vt:lpstr>
      <vt:lpstr>COG</vt:lpstr>
      <vt:lpstr>MCL</vt:lpstr>
      <vt:lpstr>MCL</vt:lpstr>
      <vt:lpstr>OrthoMCL</vt:lpstr>
      <vt:lpstr>Notes of Caution</vt:lpstr>
      <vt:lpstr>Finding “Orthologues”</vt:lpstr>
      <vt:lpstr>Other Methods</vt:lpstr>
      <vt:lpstr>Evaluating Orthologue Predictions</vt:lpstr>
      <vt:lpstr>Evaluating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Orthologue Prediction Performance</vt:lpstr>
      <vt:lpstr>Selection Pressures</vt:lpstr>
      <vt:lpstr>Selection Pressures</vt:lpstr>
      <vt:lpstr>Synteny</vt:lpstr>
      <vt:lpstr>Synteny</vt:lpstr>
      <vt:lpstr>i-ADHoRe</vt:lpstr>
      <vt:lpstr>i-ADHoRe</vt:lpstr>
      <vt:lpstr>Genome Expansion</vt:lpstr>
      <vt:lpstr>Genome Expansion</vt:lpstr>
      <vt:lpstr>The Pangenome</vt:lpstr>
      <vt:lpstr>Defining a species’ core genome</vt:lpstr>
      <vt:lpstr>Directional Selection</vt:lpstr>
      <vt:lpstr>Genome-Wide Positive Selection</vt:lpstr>
      <vt:lpstr>An Analysis Output</vt:lpstr>
      <vt:lpstr>Things I Didn’t Get To</vt:lpstr>
      <vt:lpstr>Finishing The Hat</vt:lpstr>
      <vt:lpstr>Take-Home Messages</vt:lpstr>
      <vt:lpstr>Take-Home Messages</vt:lpstr>
      <vt:lpstr>Take-Home Messages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The James Hutton Institute</dc:creator>
  <cp:lastModifiedBy/>
  <cp:revision>1</cp:revision>
  <dcterms:created xsi:type="dcterms:W3CDTF">2011-06-03T15:51:41Z</dcterms:created>
  <dcterms:modified xsi:type="dcterms:W3CDTF">2014-03-11T11:17:28Z</dcterms:modified>
</cp:coreProperties>
</file>